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omments/modernComment_7FFDA1F4_A1F05816.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7FFDA1F6_70F99401.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147328494" r:id="rId4"/>
    <p:sldId id="2147328496" r:id="rId5"/>
    <p:sldId id="2147328497" r:id="rId6"/>
    <p:sldId id="283" r:id="rId7"/>
    <p:sldId id="2147328495" r:id="rId8"/>
    <p:sldId id="2147328500" r:id="rId9"/>
    <p:sldId id="259" r:id="rId10"/>
    <p:sldId id="2147328502" r:id="rId11"/>
    <p:sldId id="2147328479" r:id="rId12"/>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52F638-A919-C847-1D8E-D7D5842CE6A4}" name="Joshua Campbell" initials="JC" userId="S::joshua@campbellsci.com::59312778-ce97-4f95-b243-03d4d1e98d97" providerId="AD"/>
  <p188:author id="{D2A5BA95-3BB1-690B-63CD-05987A4C9ACF}" name="Brian Day" initials="BD" userId="S::Brian.Day@campbellsci.ca::e642458b-2350-4060-a9d1-a80cde64998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726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0" autoAdjust="0"/>
    <p:restoredTop sz="94660"/>
  </p:normalViewPr>
  <p:slideViewPr>
    <p:cSldViewPr snapToGrid="0">
      <p:cViewPr varScale="1">
        <p:scale>
          <a:sx n="99" d="100"/>
          <a:sy n="99" d="100"/>
        </p:scale>
        <p:origin x="6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ua Campbell" userId="59312778-ce97-4f95-b243-03d4d1e98d97" providerId="ADAL" clId="{2887C367-1EB7-4723-9D13-7F0B770258C6}"/>
    <pc:docChg chg="delSld modSld">
      <pc:chgData name="Joshua Campbell" userId="59312778-ce97-4f95-b243-03d4d1e98d97" providerId="ADAL" clId="{2887C367-1EB7-4723-9D13-7F0B770258C6}" dt="2023-05-25T12:10:17.247" v="4" actId="729"/>
      <pc:docMkLst>
        <pc:docMk/>
      </pc:docMkLst>
      <pc:sldChg chg="del">
        <pc:chgData name="Joshua Campbell" userId="59312778-ce97-4f95-b243-03d4d1e98d97" providerId="ADAL" clId="{2887C367-1EB7-4723-9D13-7F0B770258C6}" dt="2023-05-25T12:07:26.028" v="1" actId="47"/>
        <pc:sldMkLst>
          <pc:docMk/>
          <pc:sldMk cId="3107372985" sldId="266"/>
        </pc:sldMkLst>
      </pc:sldChg>
      <pc:sldChg chg="mod modShow">
        <pc:chgData name="Joshua Campbell" userId="59312778-ce97-4f95-b243-03d4d1e98d97" providerId="ADAL" clId="{2887C367-1EB7-4723-9D13-7F0B770258C6}" dt="2023-05-25T12:10:17.247" v="4" actId="729"/>
        <pc:sldMkLst>
          <pc:docMk/>
          <pc:sldMk cId="2501235203" sldId="2147328495"/>
        </pc:sldMkLst>
      </pc:sldChg>
      <pc:sldChg chg="mod modShow">
        <pc:chgData name="Joshua Campbell" userId="59312778-ce97-4f95-b243-03d4d1e98d97" providerId="ADAL" clId="{2887C367-1EB7-4723-9D13-7F0B770258C6}" dt="2023-05-25T12:06:55.277" v="0" actId="729"/>
        <pc:sldMkLst>
          <pc:docMk/>
          <pc:sldMk cId="308864358" sldId="2147328496"/>
        </pc:sldMkLst>
      </pc:sldChg>
      <pc:sldChg chg="delCm">
        <pc:chgData name="Joshua Campbell" userId="59312778-ce97-4f95-b243-03d4d1e98d97" providerId="ADAL" clId="{2887C367-1EB7-4723-9D13-7F0B770258C6}" dt="2023-05-25T12:09:38.543" v="3"/>
        <pc:sldMkLst>
          <pc:docMk/>
          <pc:sldMk cId="2380989820" sldId="2147328497"/>
        </pc:sldMkLst>
        <pc:extLst>
          <p:ext xmlns:p="http://schemas.openxmlformats.org/presentationml/2006/main" uri="{D6D511B9-2390-475A-947B-AFAB55BFBCF1}">
            <pc226:cmChg xmlns:pc226="http://schemas.microsoft.com/office/powerpoint/2022/06/main/command" chg="del">
              <pc226:chgData name="Joshua Campbell" userId="59312778-ce97-4f95-b243-03d4d1e98d97" providerId="ADAL" clId="{2887C367-1EB7-4723-9D13-7F0B770258C6}" dt="2023-05-25T12:09:38.543" v="3"/>
              <pc2:cmMkLst xmlns:pc2="http://schemas.microsoft.com/office/powerpoint/2019/9/main/command">
                <pc:docMk/>
                <pc:sldMk cId="2380989820" sldId="2147328497"/>
                <pc2:cmMk id="{D9234224-5E98-405D-9E4F-B169EE0CED73}"/>
              </pc2:cmMkLst>
            </pc226:cmChg>
          </p:ext>
        </pc:extLst>
      </pc:sldChg>
      <pc:sldChg chg="addCm">
        <pc:chgData name="Joshua Campbell" userId="59312778-ce97-4f95-b243-03d4d1e98d97" providerId="ADAL" clId="{2887C367-1EB7-4723-9D13-7F0B770258C6}" dt="2023-05-25T12:09:03.559" v="2"/>
        <pc:sldMkLst>
          <pc:docMk/>
          <pc:sldMk cId="1895404545" sldId="2147328502"/>
        </pc:sldMkLst>
        <pc:extLst>
          <p:ext xmlns:p="http://schemas.openxmlformats.org/presentationml/2006/main" uri="{D6D511B9-2390-475A-947B-AFAB55BFBCF1}">
            <pc226:cmChg xmlns:pc226="http://schemas.microsoft.com/office/powerpoint/2022/06/main/command" chg="add">
              <pc226:chgData name="Joshua Campbell" userId="59312778-ce97-4f95-b243-03d4d1e98d97" providerId="ADAL" clId="{2887C367-1EB7-4723-9D13-7F0B770258C6}" dt="2023-05-25T12:09:03.559" v="2"/>
              <pc2:cmMkLst xmlns:pc2="http://schemas.microsoft.com/office/powerpoint/2019/9/main/command">
                <pc:docMk/>
                <pc:sldMk cId="1895404545" sldId="2147328502"/>
                <pc2:cmMk id="{77171F0E-99A3-428E-8F7E-95B94A733555}"/>
              </pc2:cmMkLst>
            </pc226:cmChg>
          </p:ext>
        </pc:extLst>
      </pc:sldChg>
    </pc:docChg>
  </pc:docChgLst>
</pc:chgInfo>
</file>

<file path=ppt/comments/modernComment_7FFDA1F4_A1F05816.xml><?xml version="1.0" encoding="utf-8"?>
<p188:cmLst xmlns:a="http://schemas.openxmlformats.org/drawingml/2006/main" xmlns:r="http://schemas.openxmlformats.org/officeDocument/2006/relationships" xmlns:p188="http://schemas.microsoft.com/office/powerpoint/2018/8/main">
  <p188:cm id="{2EB0892A-D1DE-4293-85B3-BE22F1864A6F}" authorId="{D2A5BA95-3BB1-690B-63CD-05987A4C9ACF}" created="2023-05-25T09:11:22.833">
    <pc:sldMkLst xmlns:pc="http://schemas.microsoft.com/office/powerpoint/2013/main/command">
      <pc:docMk/>
      <pc:sldMk cId="2716882966" sldId="2147328500"/>
    </pc:sldMkLst>
    <p188:txBody>
      <a:bodyPr/>
      <a:lstStyle/>
      <a:p>
        <a:r>
          <a:rPr lang="en-US"/>
          <a:t>EW4ALL by 2027 is an important but huge initiative.  Under Detection, where industry can help is now beyond just equipment, the private sector has evolved to offer service and software that support EW4ALL in support of countries that have less developed infrastructure or skills in supporting Early Warning.  Going back to your first slide, our members (HMEI) are committed to delivering the necessary information that EMPOWERS the authoritative voice of the public sector</a:t>
        </a:r>
      </a:p>
    </p188:txBody>
  </p188:cm>
</p188:cmLst>
</file>

<file path=ppt/comments/modernComment_7FFDA1F6_70F99401.xml><?xml version="1.0" encoding="utf-8"?>
<p188:cmLst xmlns:a="http://schemas.openxmlformats.org/drawingml/2006/main" xmlns:r="http://schemas.openxmlformats.org/officeDocument/2006/relationships" xmlns:p188="http://schemas.microsoft.com/office/powerpoint/2018/8/main">
  <p188:cm id="{77171F0E-99A3-428E-8F7E-95B94A733555}" authorId="{B052F638-A919-C847-1D8E-D7D5842CE6A4}" created="2023-05-25T12:09:03.527">
    <pc:sldMkLst xmlns:pc="http://schemas.microsoft.com/office/powerpoint/2013/main/command">
      <pc:docMk/>
      <pc:sldMk cId="1895404545" sldId="2147328502"/>
    </pc:sldMkLst>
    <p188:txBody>
      <a:bodyPr/>
      <a:lstStyle/>
      <a:p>
        <a:r>
          <a:rPr lang="en-US"/>
          <a:t>Need to hide as this is content for the HLCM the next day. Since it has not been approved, I need to hide this slide and not present it yet.</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20B8E2-8833-4CE1-A828-93889CC49CEE}" type="doc">
      <dgm:prSet loTypeId="urn:microsoft.com/office/officeart/2005/8/layout/process1" loCatId="process" qsTypeId="urn:microsoft.com/office/officeart/2005/8/quickstyle/simple1" qsCatId="simple" csTypeId="urn:microsoft.com/office/officeart/2005/8/colors/accent1_2" csCatId="accent1" phldr="1"/>
      <dgm:spPr/>
    </dgm:pt>
    <dgm:pt modelId="{886410C7-01AC-4B7A-ABF9-E9023F016C50}">
      <dgm:prSet phldrT="[Text]"/>
      <dgm:spPr/>
      <dgm:t>
        <a:bodyPr/>
        <a:lstStyle/>
        <a:p>
          <a:r>
            <a:rPr lang="en-US" dirty="0"/>
            <a:t>Tender</a:t>
          </a:r>
        </a:p>
      </dgm:t>
    </dgm:pt>
    <dgm:pt modelId="{87BD317E-93A8-4968-8A0C-7FE0AF6746C4}" type="parTrans" cxnId="{C2E68C30-4611-42D8-A6B0-90B69592CA6E}">
      <dgm:prSet/>
      <dgm:spPr/>
      <dgm:t>
        <a:bodyPr/>
        <a:lstStyle/>
        <a:p>
          <a:endParaRPr lang="en-US"/>
        </a:p>
      </dgm:t>
    </dgm:pt>
    <dgm:pt modelId="{8C19A4F7-7654-495A-B4B2-86A35EF5A4CC}" type="sibTrans" cxnId="{C2E68C30-4611-42D8-A6B0-90B69592CA6E}">
      <dgm:prSet/>
      <dgm:spPr/>
      <dgm:t>
        <a:bodyPr/>
        <a:lstStyle/>
        <a:p>
          <a:endParaRPr lang="en-US"/>
        </a:p>
      </dgm:t>
    </dgm:pt>
    <dgm:pt modelId="{E0FE4961-CDD8-4C54-A5AE-8BE72A500232}">
      <dgm:prSet phldrT="[Text]"/>
      <dgm:spPr/>
      <dgm:t>
        <a:bodyPr/>
        <a:lstStyle/>
        <a:p>
          <a:r>
            <a:rPr lang="en-US" dirty="0"/>
            <a:t>Procure</a:t>
          </a:r>
        </a:p>
      </dgm:t>
    </dgm:pt>
    <dgm:pt modelId="{08F837E1-C7B8-4D38-943D-F55294A0F96C}" type="parTrans" cxnId="{D228A990-BE44-4CDF-92CD-62C53A6E1E70}">
      <dgm:prSet/>
      <dgm:spPr/>
      <dgm:t>
        <a:bodyPr/>
        <a:lstStyle/>
        <a:p>
          <a:endParaRPr lang="en-US"/>
        </a:p>
      </dgm:t>
    </dgm:pt>
    <dgm:pt modelId="{E1E534B3-D0C0-442C-A030-6F4077F46593}" type="sibTrans" cxnId="{D228A990-BE44-4CDF-92CD-62C53A6E1E70}">
      <dgm:prSet/>
      <dgm:spPr/>
      <dgm:t>
        <a:bodyPr/>
        <a:lstStyle/>
        <a:p>
          <a:endParaRPr lang="en-US"/>
        </a:p>
      </dgm:t>
    </dgm:pt>
    <dgm:pt modelId="{DC6C6A5F-935F-4952-BB19-0603EAC9B8BF}">
      <dgm:prSet phldrT="[Text]"/>
      <dgm:spPr/>
      <dgm:t>
        <a:bodyPr/>
        <a:lstStyle/>
        <a:p>
          <a:r>
            <a:rPr lang="en-US" dirty="0"/>
            <a:t>Install</a:t>
          </a:r>
        </a:p>
      </dgm:t>
    </dgm:pt>
    <dgm:pt modelId="{C7ACF04F-95D2-4FC9-BBDD-11A1CB48303A}" type="parTrans" cxnId="{CC8320EA-39AF-47DE-A4D5-EEB43A769A58}">
      <dgm:prSet/>
      <dgm:spPr/>
      <dgm:t>
        <a:bodyPr/>
        <a:lstStyle/>
        <a:p>
          <a:endParaRPr lang="en-US"/>
        </a:p>
      </dgm:t>
    </dgm:pt>
    <dgm:pt modelId="{DEC773E8-46BF-4504-9D2A-32EFFF09527E}" type="sibTrans" cxnId="{CC8320EA-39AF-47DE-A4D5-EEB43A769A58}">
      <dgm:prSet/>
      <dgm:spPr/>
      <dgm:t>
        <a:bodyPr/>
        <a:lstStyle/>
        <a:p>
          <a:endParaRPr lang="en-US"/>
        </a:p>
      </dgm:t>
    </dgm:pt>
    <dgm:pt modelId="{EC45F592-5EE6-40A1-A6D6-CAE518314715}">
      <dgm:prSet phldrT="[Text]"/>
      <dgm:spPr/>
      <dgm:t>
        <a:bodyPr/>
        <a:lstStyle/>
        <a:p>
          <a:r>
            <a:rPr lang="en-US" dirty="0"/>
            <a:t>Commission</a:t>
          </a:r>
        </a:p>
      </dgm:t>
    </dgm:pt>
    <dgm:pt modelId="{87352BDB-3308-44A5-9D7C-22A1B33FB86B}" type="parTrans" cxnId="{E04E12E0-5831-4ABF-92F9-365E88859B4C}">
      <dgm:prSet/>
      <dgm:spPr/>
      <dgm:t>
        <a:bodyPr/>
        <a:lstStyle/>
        <a:p>
          <a:endParaRPr lang="en-US"/>
        </a:p>
      </dgm:t>
    </dgm:pt>
    <dgm:pt modelId="{61868B26-A65B-4C66-BEA4-FDA2B2697455}" type="sibTrans" cxnId="{E04E12E0-5831-4ABF-92F9-365E88859B4C}">
      <dgm:prSet/>
      <dgm:spPr/>
      <dgm:t>
        <a:bodyPr/>
        <a:lstStyle/>
        <a:p>
          <a:endParaRPr lang="en-US"/>
        </a:p>
      </dgm:t>
    </dgm:pt>
    <dgm:pt modelId="{B843277A-F83E-4CBB-9112-0A047807CD22}">
      <dgm:prSet phldrT="[Text]"/>
      <dgm:spPr/>
      <dgm:t>
        <a:bodyPr/>
        <a:lstStyle/>
        <a:p>
          <a:r>
            <a:rPr lang="en-US" dirty="0"/>
            <a:t>Done</a:t>
          </a:r>
        </a:p>
      </dgm:t>
    </dgm:pt>
    <dgm:pt modelId="{95293AB3-12D5-4EA9-878C-4A98D4A488B9}" type="parTrans" cxnId="{3A68ED6F-320D-483E-8C63-ED3CCCEC2B60}">
      <dgm:prSet/>
      <dgm:spPr/>
      <dgm:t>
        <a:bodyPr/>
        <a:lstStyle/>
        <a:p>
          <a:endParaRPr lang="en-US"/>
        </a:p>
      </dgm:t>
    </dgm:pt>
    <dgm:pt modelId="{E6A3E5A2-7675-49E0-9378-84BC855AD976}" type="sibTrans" cxnId="{3A68ED6F-320D-483E-8C63-ED3CCCEC2B60}">
      <dgm:prSet/>
      <dgm:spPr/>
      <dgm:t>
        <a:bodyPr/>
        <a:lstStyle/>
        <a:p>
          <a:endParaRPr lang="en-US"/>
        </a:p>
      </dgm:t>
    </dgm:pt>
    <dgm:pt modelId="{71FE6C6E-051C-48FC-B015-646CC7C87AC5}" type="pres">
      <dgm:prSet presAssocID="{BC20B8E2-8833-4CE1-A828-93889CC49CEE}" presName="Name0" presStyleCnt="0">
        <dgm:presLayoutVars>
          <dgm:dir/>
          <dgm:resizeHandles val="exact"/>
        </dgm:presLayoutVars>
      </dgm:prSet>
      <dgm:spPr/>
    </dgm:pt>
    <dgm:pt modelId="{B6DCF5A9-4DDE-4211-AC86-500C19D1C991}" type="pres">
      <dgm:prSet presAssocID="{886410C7-01AC-4B7A-ABF9-E9023F016C50}" presName="node" presStyleLbl="node1" presStyleIdx="0" presStyleCnt="5">
        <dgm:presLayoutVars>
          <dgm:bulletEnabled val="1"/>
        </dgm:presLayoutVars>
      </dgm:prSet>
      <dgm:spPr/>
    </dgm:pt>
    <dgm:pt modelId="{3477DBB6-71D1-4AB6-B3AC-A6F72BA331B4}" type="pres">
      <dgm:prSet presAssocID="{8C19A4F7-7654-495A-B4B2-86A35EF5A4CC}" presName="sibTrans" presStyleLbl="sibTrans2D1" presStyleIdx="0" presStyleCnt="4"/>
      <dgm:spPr/>
    </dgm:pt>
    <dgm:pt modelId="{8723A593-B0F2-46AA-925D-8F723E634F2A}" type="pres">
      <dgm:prSet presAssocID="{8C19A4F7-7654-495A-B4B2-86A35EF5A4CC}" presName="connectorText" presStyleLbl="sibTrans2D1" presStyleIdx="0" presStyleCnt="4"/>
      <dgm:spPr/>
    </dgm:pt>
    <dgm:pt modelId="{B3266B9D-1404-4ABE-9599-3A8A1EDC0D1E}" type="pres">
      <dgm:prSet presAssocID="{E0FE4961-CDD8-4C54-A5AE-8BE72A500232}" presName="node" presStyleLbl="node1" presStyleIdx="1" presStyleCnt="5">
        <dgm:presLayoutVars>
          <dgm:bulletEnabled val="1"/>
        </dgm:presLayoutVars>
      </dgm:prSet>
      <dgm:spPr/>
    </dgm:pt>
    <dgm:pt modelId="{34E2DB0B-BD05-4E68-A538-B7162A294D7E}" type="pres">
      <dgm:prSet presAssocID="{E1E534B3-D0C0-442C-A030-6F4077F46593}" presName="sibTrans" presStyleLbl="sibTrans2D1" presStyleIdx="1" presStyleCnt="4"/>
      <dgm:spPr/>
    </dgm:pt>
    <dgm:pt modelId="{0B470D3A-B58C-4F0C-B577-1C8224E26ACD}" type="pres">
      <dgm:prSet presAssocID="{E1E534B3-D0C0-442C-A030-6F4077F46593}" presName="connectorText" presStyleLbl="sibTrans2D1" presStyleIdx="1" presStyleCnt="4"/>
      <dgm:spPr/>
    </dgm:pt>
    <dgm:pt modelId="{C1F8367A-8713-4BBD-8298-93EFFA0B8BF0}" type="pres">
      <dgm:prSet presAssocID="{DC6C6A5F-935F-4952-BB19-0603EAC9B8BF}" presName="node" presStyleLbl="node1" presStyleIdx="2" presStyleCnt="5">
        <dgm:presLayoutVars>
          <dgm:bulletEnabled val="1"/>
        </dgm:presLayoutVars>
      </dgm:prSet>
      <dgm:spPr/>
    </dgm:pt>
    <dgm:pt modelId="{42253D7A-6296-490C-BFCD-53F29A4CE392}" type="pres">
      <dgm:prSet presAssocID="{DEC773E8-46BF-4504-9D2A-32EFFF09527E}" presName="sibTrans" presStyleLbl="sibTrans2D1" presStyleIdx="2" presStyleCnt="4"/>
      <dgm:spPr/>
    </dgm:pt>
    <dgm:pt modelId="{9FC3CF6B-5C46-4012-97CA-614FFE0ACC25}" type="pres">
      <dgm:prSet presAssocID="{DEC773E8-46BF-4504-9D2A-32EFFF09527E}" presName="connectorText" presStyleLbl="sibTrans2D1" presStyleIdx="2" presStyleCnt="4"/>
      <dgm:spPr/>
    </dgm:pt>
    <dgm:pt modelId="{6360C7EC-91D9-42E2-AB7F-A199F0127CD6}" type="pres">
      <dgm:prSet presAssocID="{EC45F592-5EE6-40A1-A6D6-CAE518314715}" presName="node" presStyleLbl="node1" presStyleIdx="3" presStyleCnt="5">
        <dgm:presLayoutVars>
          <dgm:bulletEnabled val="1"/>
        </dgm:presLayoutVars>
      </dgm:prSet>
      <dgm:spPr/>
    </dgm:pt>
    <dgm:pt modelId="{F09A65E1-1BED-495F-B7CD-9944917B29DA}" type="pres">
      <dgm:prSet presAssocID="{61868B26-A65B-4C66-BEA4-FDA2B2697455}" presName="sibTrans" presStyleLbl="sibTrans2D1" presStyleIdx="3" presStyleCnt="4"/>
      <dgm:spPr/>
    </dgm:pt>
    <dgm:pt modelId="{14D87FD5-0366-47A1-8610-8C8BEFE47E60}" type="pres">
      <dgm:prSet presAssocID="{61868B26-A65B-4C66-BEA4-FDA2B2697455}" presName="connectorText" presStyleLbl="sibTrans2D1" presStyleIdx="3" presStyleCnt="4"/>
      <dgm:spPr/>
    </dgm:pt>
    <dgm:pt modelId="{ED1CE639-8192-467F-8360-D9B984D375E7}" type="pres">
      <dgm:prSet presAssocID="{B843277A-F83E-4CBB-9112-0A047807CD22}" presName="node" presStyleLbl="node1" presStyleIdx="4" presStyleCnt="5">
        <dgm:presLayoutVars>
          <dgm:bulletEnabled val="1"/>
        </dgm:presLayoutVars>
      </dgm:prSet>
      <dgm:spPr/>
    </dgm:pt>
  </dgm:ptLst>
  <dgm:cxnLst>
    <dgm:cxn modelId="{E07B0A22-B993-4CDE-89D7-65527C07AE87}" type="presOf" srcId="{E1E534B3-D0C0-442C-A030-6F4077F46593}" destId="{0B470D3A-B58C-4F0C-B577-1C8224E26ACD}" srcOrd="1" destOrd="0" presId="urn:microsoft.com/office/officeart/2005/8/layout/process1"/>
    <dgm:cxn modelId="{0A7E9529-EEE9-4F99-868A-A721E494CF1D}" type="presOf" srcId="{8C19A4F7-7654-495A-B4B2-86A35EF5A4CC}" destId="{3477DBB6-71D1-4AB6-B3AC-A6F72BA331B4}" srcOrd="0" destOrd="0" presId="urn:microsoft.com/office/officeart/2005/8/layout/process1"/>
    <dgm:cxn modelId="{C2E68C30-4611-42D8-A6B0-90B69592CA6E}" srcId="{BC20B8E2-8833-4CE1-A828-93889CC49CEE}" destId="{886410C7-01AC-4B7A-ABF9-E9023F016C50}" srcOrd="0" destOrd="0" parTransId="{87BD317E-93A8-4968-8A0C-7FE0AF6746C4}" sibTransId="{8C19A4F7-7654-495A-B4B2-86A35EF5A4CC}"/>
    <dgm:cxn modelId="{4B2C5945-07ED-4AEE-AA1B-C151032CAE4F}" type="presOf" srcId="{61868B26-A65B-4C66-BEA4-FDA2B2697455}" destId="{14D87FD5-0366-47A1-8610-8C8BEFE47E60}" srcOrd="1" destOrd="0" presId="urn:microsoft.com/office/officeart/2005/8/layout/process1"/>
    <dgm:cxn modelId="{3A68ED6F-320D-483E-8C63-ED3CCCEC2B60}" srcId="{BC20B8E2-8833-4CE1-A828-93889CC49CEE}" destId="{B843277A-F83E-4CBB-9112-0A047807CD22}" srcOrd="4" destOrd="0" parTransId="{95293AB3-12D5-4EA9-878C-4A98D4A488B9}" sibTransId="{E6A3E5A2-7675-49E0-9378-84BC855AD976}"/>
    <dgm:cxn modelId="{50CC507D-8162-4C3A-8C20-EFE6131BAEA2}" type="presOf" srcId="{886410C7-01AC-4B7A-ABF9-E9023F016C50}" destId="{B6DCF5A9-4DDE-4211-AC86-500C19D1C991}" srcOrd="0" destOrd="0" presId="urn:microsoft.com/office/officeart/2005/8/layout/process1"/>
    <dgm:cxn modelId="{2EFFAF86-4E2B-4BED-9D0F-C8ECBD95188B}" type="presOf" srcId="{8C19A4F7-7654-495A-B4B2-86A35EF5A4CC}" destId="{8723A593-B0F2-46AA-925D-8F723E634F2A}" srcOrd="1" destOrd="0" presId="urn:microsoft.com/office/officeart/2005/8/layout/process1"/>
    <dgm:cxn modelId="{D228A990-BE44-4CDF-92CD-62C53A6E1E70}" srcId="{BC20B8E2-8833-4CE1-A828-93889CC49CEE}" destId="{E0FE4961-CDD8-4C54-A5AE-8BE72A500232}" srcOrd="1" destOrd="0" parTransId="{08F837E1-C7B8-4D38-943D-F55294A0F96C}" sibTransId="{E1E534B3-D0C0-442C-A030-6F4077F46593}"/>
    <dgm:cxn modelId="{C0CE56BE-DD9C-4743-AEA6-4DEA3D82B59A}" type="presOf" srcId="{DEC773E8-46BF-4504-9D2A-32EFFF09527E}" destId="{9FC3CF6B-5C46-4012-97CA-614FFE0ACC25}" srcOrd="1" destOrd="0" presId="urn:microsoft.com/office/officeart/2005/8/layout/process1"/>
    <dgm:cxn modelId="{56AEFCD1-81A8-48C5-917C-72899E4E0BB3}" type="presOf" srcId="{E1E534B3-D0C0-442C-A030-6F4077F46593}" destId="{34E2DB0B-BD05-4E68-A538-B7162A294D7E}" srcOrd="0" destOrd="0" presId="urn:microsoft.com/office/officeart/2005/8/layout/process1"/>
    <dgm:cxn modelId="{EAFEFED9-A4BB-4ED0-8DEA-C4D24C949210}" type="presOf" srcId="{61868B26-A65B-4C66-BEA4-FDA2B2697455}" destId="{F09A65E1-1BED-495F-B7CD-9944917B29DA}" srcOrd="0" destOrd="0" presId="urn:microsoft.com/office/officeart/2005/8/layout/process1"/>
    <dgm:cxn modelId="{ED0C15DB-75C5-4734-9C32-C33B3B11C8D5}" type="presOf" srcId="{B843277A-F83E-4CBB-9112-0A047807CD22}" destId="{ED1CE639-8192-467F-8360-D9B984D375E7}" srcOrd="0" destOrd="0" presId="urn:microsoft.com/office/officeart/2005/8/layout/process1"/>
    <dgm:cxn modelId="{E04E12E0-5831-4ABF-92F9-365E88859B4C}" srcId="{BC20B8E2-8833-4CE1-A828-93889CC49CEE}" destId="{EC45F592-5EE6-40A1-A6D6-CAE518314715}" srcOrd="3" destOrd="0" parTransId="{87352BDB-3308-44A5-9D7C-22A1B33FB86B}" sibTransId="{61868B26-A65B-4C66-BEA4-FDA2B2697455}"/>
    <dgm:cxn modelId="{625C19E8-96FE-406C-8B90-D11E93AE08FE}" type="presOf" srcId="{E0FE4961-CDD8-4C54-A5AE-8BE72A500232}" destId="{B3266B9D-1404-4ABE-9599-3A8A1EDC0D1E}" srcOrd="0" destOrd="0" presId="urn:microsoft.com/office/officeart/2005/8/layout/process1"/>
    <dgm:cxn modelId="{CC8320EA-39AF-47DE-A4D5-EEB43A769A58}" srcId="{BC20B8E2-8833-4CE1-A828-93889CC49CEE}" destId="{DC6C6A5F-935F-4952-BB19-0603EAC9B8BF}" srcOrd="2" destOrd="0" parTransId="{C7ACF04F-95D2-4FC9-BBDD-11A1CB48303A}" sibTransId="{DEC773E8-46BF-4504-9D2A-32EFFF09527E}"/>
    <dgm:cxn modelId="{70144AEC-CA56-4425-BC66-EBB7597E3105}" type="presOf" srcId="{EC45F592-5EE6-40A1-A6D6-CAE518314715}" destId="{6360C7EC-91D9-42E2-AB7F-A199F0127CD6}" srcOrd="0" destOrd="0" presId="urn:microsoft.com/office/officeart/2005/8/layout/process1"/>
    <dgm:cxn modelId="{CD1A3BF2-6CE2-4F8E-92B1-E56905924E0A}" type="presOf" srcId="{DEC773E8-46BF-4504-9D2A-32EFFF09527E}" destId="{42253D7A-6296-490C-BFCD-53F29A4CE392}" srcOrd="0" destOrd="0" presId="urn:microsoft.com/office/officeart/2005/8/layout/process1"/>
    <dgm:cxn modelId="{B25EA6F8-9117-4236-9E55-43FA8D543E6E}" type="presOf" srcId="{DC6C6A5F-935F-4952-BB19-0603EAC9B8BF}" destId="{C1F8367A-8713-4BBD-8298-93EFFA0B8BF0}" srcOrd="0" destOrd="0" presId="urn:microsoft.com/office/officeart/2005/8/layout/process1"/>
    <dgm:cxn modelId="{35B587F9-C2B8-446E-828E-4C21DB17479B}" type="presOf" srcId="{BC20B8E2-8833-4CE1-A828-93889CC49CEE}" destId="{71FE6C6E-051C-48FC-B015-646CC7C87AC5}" srcOrd="0" destOrd="0" presId="urn:microsoft.com/office/officeart/2005/8/layout/process1"/>
    <dgm:cxn modelId="{ECA54FA5-A49F-41D8-9990-B32AE7A6C82A}" type="presParOf" srcId="{71FE6C6E-051C-48FC-B015-646CC7C87AC5}" destId="{B6DCF5A9-4DDE-4211-AC86-500C19D1C991}" srcOrd="0" destOrd="0" presId="urn:microsoft.com/office/officeart/2005/8/layout/process1"/>
    <dgm:cxn modelId="{BE39198F-F392-4B00-AF40-B2F1CF97BD58}" type="presParOf" srcId="{71FE6C6E-051C-48FC-B015-646CC7C87AC5}" destId="{3477DBB6-71D1-4AB6-B3AC-A6F72BA331B4}" srcOrd="1" destOrd="0" presId="urn:microsoft.com/office/officeart/2005/8/layout/process1"/>
    <dgm:cxn modelId="{DA7D8775-F9D4-451F-9FCF-4273C7B70510}" type="presParOf" srcId="{3477DBB6-71D1-4AB6-B3AC-A6F72BA331B4}" destId="{8723A593-B0F2-46AA-925D-8F723E634F2A}" srcOrd="0" destOrd="0" presId="urn:microsoft.com/office/officeart/2005/8/layout/process1"/>
    <dgm:cxn modelId="{FA0AAE44-E1DC-462C-AF4C-4234E479712C}" type="presParOf" srcId="{71FE6C6E-051C-48FC-B015-646CC7C87AC5}" destId="{B3266B9D-1404-4ABE-9599-3A8A1EDC0D1E}" srcOrd="2" destOrd="0" presId="urn:microsoft.com/office/officeart/2005/8/layout/process1"/>
    <dgm:cxn modelId="{B28AE440-D317-4492-9129-59217BFAA0BA}" type="presParOf" srcId="{71FE6C6E-051C-48FC-B015-646CC7C87AC5}" destId="{34E2DB0B-BD05-4E68-A538-B7162A294D7E}" srcOrd="3" destOrd="0" presId="urn:microsoft.com/office/officeart/2005/8/layout/process1"/>
    <dgm:cxn modelId="{9226BAC0-8779-4CEF-97A8-32DB4C076C1C}" type="presParOf" srcId="{34E2DB0B-BD05-4E68-A538-B7162A294D7E}" destId="{0B470D3A-B58C-4F0C-B577-1C8224E26ACD}" srcOrd="0" destOrd="0" presId="urn:microsoft.com/office/officeart/2005/8/layout/process1"/>
    <dgm:cxn modelId="{F00DDA6A-5BC3-42CC-8D33-FEA341496A93}" type="presParOf" srcId="{71FE6C6E-051C-48FC-B015-646CC7C87AC5}" destId="{C1F8367A-8713-4BBD-8298-93EFFA0B8BF0}" srcOrd="4" destOrd="0" presId="urn:microsoft.com/office/officeart/2005/8/layout/process1"/>
    <dgm:cxn modelId="{6247AA49-9CEE-4927-B9D5-5150B7CFB1F8}" type="presParOf" srcId="{71FE6C6E-051C-48FC-B015-646CC7C87AC5}" destId="{42253D7A-6296-490C-BFCD-53F29A4CE392}" srcOrd="5" destOrd="0" presId="urn:microsoft.com/office/officeart/2005/8/layout/process1"/>
    <dgm:cxn modelId="{F2742E4F-EA5E-479D-816E-A2CED746927D}" type="presParOf" srcId="{42253D7A-6296-490C-BFCD-53F29A4CE392}" destId="{9FC3CF6B-5C46-4012-97CA-614FFE0ACC25}" srcOrd="0" destOrd="0" presId="urn:microsoft.com/office/officeart/2005/8/layout/process1"/>
    <dgm:cxn modelId="{B6EAB2E1-2E9F-44EB-9623-B25231D27E49}" type="presParOf" srcId="{71FE6C6E-051C-48FC-B015-646CC7C87AC5}" destId="{6360C7EC-91D9-42E2-AB7F-A199F0127CD6}" srcOrd="6" destOrd="0" presId="urn:microsoft.com/office/officeart/2005/8/layout/process1"/>
    <dgm:cxn modelId="{1453CDFF-79DE-499E-902B-26958CD5943F}" type="presParOf" srcId="{71FE6C6E-051C-48FC-B015-646CC7C87AC5}" destId="{F09A65E1-1BED-495F-B7CD-9944917B29DA}" srcOrd="7" destOrd="0" presId="urn:microsoft.com/office/officeart/2005/8/layout/process1"/>
    <dgm:cxn modelId="{F5F96C0B-BE63-41BA-A5AB-6B3343EA9793}" type="presParOf" srcId="{F09A65E1-1BED-495F-B7CD-9944917B29DA}" destId="{14D87FD5-0366-47A1-8610-8C8BEFE47E60}" srcOrd="0" destOrd="0" presId="urn:microsoft.com/office/officeart/2005/8/layout/process1"/>
    <dgm:cxn modelId="{C1F64041-D810-4C9B-864F-DDD16C2B02D5}" type="presParOf" srcId="{71FE6C6E-051C-48FC-B015-646CC7C87AC5}" destId="{ED1CE639-8192-467F-8360-D9B984D375E7}" srcOrd="8"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CF5A9-4DDE-4211-AC86-500C19D1C991}">
      <dsp:nvSpPr>
        <dsp:cNvPr id="0" name=""/>
        <dsp:cNvSpPr/>
      </dsp:nvSpPr>
      <dsp:spPr>
        <a:xfrm>
          <a:off x="4960" y="699584"/>
          <a:ext cx="1537890" cy="9227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Tender</a:t>
          </a:r>
        </a:p>
      </dsp:txBody>
      <dsp:txXfrm>
        <a:off x="31986" y="726610"/>
        <a:ext cx="1483838" cy="868682"/>
      </dsp:txXfrm>
    </dsp:sp>
    <dsp:sp modelId="{3477DBB6-71D1-4AB6-B3AC-A6F72BA331B4}">
      <dsp:nvSpPr>
        <dsp:cNvPr id="0" name=""/>
        <dsp:cNvSpPr/>
      </dsp:nvSpPr>
      <dsp:spPr>
        <a:xfrm>
          <a:off x="1696640" y="970253"/>
          <a:ext cx="326032" cy="3813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696640" y="1046532"/>
        <a:ext cx="228222" cy="228838"/>
      </dsp:txXfrm>
    </dsp:sp>
    <dsp:sp modelId="{B3266B9D-1404-4ABE-9599-3A8A1EDC0D1E}">
      <dsp:nvSpPr>
        <dsp:cNvPr id="0" name=""/>
        <dsp:cNvSpPr/>
      </dsp:nvSpPr>
      <dsp:spPr>
        <a:xfrm>
          <a:off x="2158007" y="699584"/>
          <a:ext cx="1537890" cy="9227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Procure</a:t>
          </a:r>
        </a:p>
      </dsp:txBody>
      <dsp:txXfrm>
        <a:off x="2185033" y="726610"/>
        <a:ext cx="1483838" cy="868682"/>
      </dsp:txXfrm>
    </dsp:sp>
    <dsp:sp modelId="{34E2DB0B-BD05-4E68-A538-B7162A294D7E}">
      <dsp:nvSpPr>
        <dsp:cNvPr id="0" name=""/>
        <dsp:cNvSpPr/>
      </dsp:nvSpPr>
      <dsp:spPr>
        <a:xfrm>
          <a:off x="3849687" y="970253"/>
          <a:ext cx="326032" cy="3813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849687" y="1046532"/>
        <a:ext cx="228222" cy="228838"/>
      </dsp:txXfrm>
    </dsp:sp>
    <dsp:sp modelId="{C1F8367A-8713-4BBD-8298-93EFFA0B8BF0}">
      <dsp:nvSpPr>
        <dsp:cNvPr id="0" name=""/>
        <dsp:cNvSpPr/>
      </dsp:nvSpPr>
      <dsp:spPr>
        <a:xfrm>
          <a:off x="4311054" y="699584"/>
          <a:ext cx="1537890" cy="9227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Install</a:t>
          </a:r>
        </a:p>
      </dsp:txBody>
      <dsp:txXfrm>
        <a:off x="4338080" y="726610"/>
        <a:ext cx="1483838" cy="868682"/>
      </dsp:txXfrm>
    </dsp:sp>
    <dsp:sp modelId="{42253D7A-6296-490C-BFCD-53F29A4CE392}">
      <dsp:nvSpPr>
        <dsp:cNvPr id="0" name=""/>
        <dsp:cNvSpPr/>
      </dsp:nvSpPr>
      <dsp:spPr>
        <a:xfrm>
          <a:off x="6002734" y="970253"/>
          <a:ext cx="326032" cy="3813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002734" y="1046532"/>
        <a:ext cx="228222" cy="228838"/>
      </dsp:txXfrm>
    </dsp:sp>
    <dsp:sp modelId="{6360C7EC-91D9-42E2-AB7F-A199F0127CD6}">
      <dsp:nvSpPr>
        <dsp:cNvPr id="0" name=""/>
        <dsp:cNvSpPr/>
      </dsp:nvSpPr>
      <dsp:spPr>
        <a:xfrm>
          <a:off x="6464101" y="699584"/>
          <a:ext cx="1537890" cy="9227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Commission</a:t>
          </a:r>
        </a:p>
      </dsp:txBody>
      <dsp:txXfrm>
        <a:off x="6491127" y="726610"/>
        <a:ext cx="1483838" cy="868682"/>
      </dsp:txXfrm>
    </dsp:sp>
    <dsp:sp modelId="{F09A65E1-1BED-495F-B7CD-9944917B29DA}">
      <dsp:nvSpPr>
        <dsp:cNvPr id="0" name=""/>
        <dsp:cNvSpPr/>
      </dsp:nvSpPr>
      <dsp:spPr>
        <a:xfrm>
          <a:off x="8155781" y="970253"/>
          <a:ext cx="326032" cy="3813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8155781" y="1046532"/>
        <a:ext cx="228222" cy="228838"/>
      </dsp:txXfrm>
    </dsp:sp>
    <dsp:sp modelId="{ED1CE639-8192-467F-8360-D9B984D375E7}">
      <dsp:nvSpPr>
        <dsp:cNvPr id="0" name=""/>
        <dsp:cNvSpPr/>
      </dsp:nvSpPr>
      <dsp:spPr>
        <a:xfrm>
          <a:off x="8617148" y="699584"/>
          <a:ext cx="1537890" cy="9227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Done</a:t>
          </a:r>
        </a:p>
      </dsp:txBody>
      <dsp:txXfrm>
        <a:off x="8644174" y="726610"/>
        <a:ext cx="1483838" cy="8686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596F2D58-DAAD-48F0-B5E2-4FFE32C6FD1B}" type="datetimeFigureOut">
              <a:rPr lang="en-US" smtClean="0"/>
              <a:t>5/25/2023</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481507F5-6275-4EC8-988F-6D371C16C36F}" type="slidenum">
              <a:rPr lang="en-US" smtClean="0"/>
              <a:t>‹#›</a:t>
            </a:fld>
            <a:endParaRPr lang="en-US"/>
          </a:p>
        </p:txBody>
      </p:sp>
    </p:spTree>
    <p:extLst>
      <p:ext uri="{BB962C8B-B14F-4D97-AF65-F5344CB8AC3E}">
        <p14:creationId xmlns:p14="http://schemas.microsoft.com/office/powerpoint/2010/main" val="41601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44444"/>
                </a:solidFill>
                <a:effectLst/>
                <a:latin typeface="OpenSansRegular"/>
              </a:rPr>
              <a:t> </a:t>
            </a:r>
            <a:r>
              <a:rPr lang="en-US" b="0" i="0" dirty="0" err="1">
                <a:solidFill>
                  <a:srgbClr val="444444"/>
                </a:solidFill>
                <a:effectLst/>
                <a:latin typeface="OpenSansRegular"/>
              </a:rPr>
              <a:t>announcedix</a:t>
            </a:r>
            <a:r>
              <a:rPr lang="en-US" b="0" i="0" dirty="0">
                <a:solidFill>
                  <a:srgbClr val="444444"/>
                </a:solidFill>
                <a:effectLst/>
                <a:latin typeface="OpenSansRegular"/>
              </a:rPr>
              <a:t> the United Nations would spearhead new action to ensure every person on Earth is protected by early warning systems within five years. He asked the World Meteorological Organization (WMO) to lead this effort and to present an action plan to achieve this goal at the next United Nations Climate Conference, later this year in Egypt. The developing plan is aligned with, and leverages, other mutually complementary COP27 priorities, such as the Action for Water Adaptation and Resilience (AWARE) initiative, particularly in the context of early warnings for floods and droughts – two of the most impactful climate hazards that societies face. </a:t>
            </a:r>
          </a:p>
          <a:p>
            <a:pPr algn="l"/>
            <a:r>
              <a:rPr lang="en-US" b="0" i="0" dirty="0">
                <a:solidFill>
                  <a:srgbClr val="444444"/>
                </a:solidFill>
                <a:effectLst/>
                <a:latin typeface="OpenSansRegular"/>
              </a:rPr>
              <a:t>WMO has been working with Members and partner agencies to develop a global architecture for achieving the goal, to present as an action plan, connected relevant financial mechanisms at COP27. This will utilize advanced analysis to improve the understanding of the global status of early warnings, across the full early warning to early action value cycle and will include a mapping of international early warning development efforts already planned for the next 5 years. This work is designed to highlight where outstanding gaps remains, and where the international community should focus and invest additional efforts as a matter of urgency.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0D73F-5CBC-4A72-9AE8-9BD8F77B89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288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44444"/>
                </a:solidFill>
                <a:effectLst/>
                <a:latin typeface="OpenSansRegular"/>
              </a:rPr>
              <a:t> </a:t>
            </a:r>
            <a:r>
              <a:rPr lang="en-US" b="0" i="0" dirty="0" err="1">
                <a:solidFill>
                  <a:srgbClr val="444444"/>
                </a:solidFill>
                <a:effectLst/>
                <a:latin typeface="OpenSansRegular"/>
              </a:rPr>
              <a:t>announcedix</a:t>
            </a:r>
            <a:r>
              <a:rPr lang="en-US" b="0" i="0" dirty="0">
                <a:solidFill>
                  <a:srgbClr val="444444"/>
                </a:solidFill>
                <a:effectLst/>
                <a:latin typeface="OpenSansRegular"/>
              </a:rPr>
              <a:t> the United Nations would spearhead new action to ensure every person on Earth is protected by early warning systems within five years. He asked the World Meteorological Organization (WMO) to lead this effort and to present an action plan to achieve this goal at the next United Nations Climate Conference, later this year in Egypt. The developing plan is aligned with, and leverages, other mutually complementary COP27 priorities, such as the Action for Water Adaptation and Resilience (AWARE) initiative, particularly in the context of early warnings for floods and droughts – two of the most impactful climate hazards that societies face. </a:t>
            </a:r>
          </a:p>
          <a:p>
            <a:pPr algn="l"/>
            <a:r>
              <a:rPr lang="en-US" b="0" i="0" dirty="0">
                <a:solidFill>
                  <a:srgbClr val="444444"/>
                </a:solidFill>
                <a:effectLst/>
                <a:latin typeface="OpenSansRegular"/>
              </a:rPr>
              <a:t>WMO has been working with Members and partner agencies to develop a global architecture for achieving the goal, to present as an action plan, connected relevant financial mechanisms at COP27. This will utilize advanced analysis to improve the understanding of the global status of early warnings, across the full early warning to early action value cycle and will include a mapping of international early warning development efforts already planned for the next 5 years. This work is designed to highlight where outstanding gaps remains, and where the international community should focus and invest additional efforts as a matter of urgency.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0D73F-5CBC-4A72-9AE8-9BD8F77B89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5976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44444"/>
                </a:solidFill>
                <a:effectLst/>
                <a:latin typeface="OpenSansRegular"/>
              </a:rPr>
              <a:t> </a:t>
            </a:r>
            <a:r>
              <a:rPr lang="en-US" b="0" i="0" dirty="0" err="1">
                <a:solidFill>
                  <a:srgbClr val="444444"/>
                </a:solidFill>
                <a:effectLst/>
                <a:latin typeface="OpenSansRegular"/>
              </a:rPr>
              <a:t>announcedix</a:t>
            </a:r>
            <a:r>
              <a:rPr lang="en-US" b="0" i="0" dirty="0">
                <a:solidFill>
                  <a:srgbClr val="444444"/>
                </a:solidFill>
                <a:effectLst/>
                <a:latin typeface="OpenSansRegular"/>
              </a:rPr>
              <a:t> the United Nations would spearhead new action to ensure every person on Earth is protected by early warning systems within five years. He asked the World Meteorological Organization (WMO) to lead this effort and to present an action plan to achieve this goal at the next United Nations Climate Conference, later this year in Egypt. The developing plan is aligned with, and leverages, other mutually complementary COP27 priorities, such as the Action for Water Adaptation and Resilience (AWARE) initiative, particularly in the context of early warnings for floods and droughts – two of the most impactful climate hazards that societies face. </a:t>
            </a:r>
          </a:p>
          <a:p>
            <a:pPr algn="l"/>
            <a:r>
              <a:rPr lang="en-US" b="0" i="0" dirty="0">
                <a:solidFill>
                  <a:srgbClr val="444444"/>
                </a:solidFill>
                <a:effectLst/>
                <a:latin typeface="OpenSansRegular"/>
              </a:rPr>
              <a:t>WMO has been working with Members and partner agencies to develop a global architecture for achieving the goal, to present as an action plan, connected relevant financial mechanisms at COP27. This will utilize advanced analysis to improve the understanding of the global status of early warnings, across the full early warning to early action value cycle and will include a mapping of international early warning development efforts already planned for the next 5 years. This work is designed to highlight where outstanding gaps remains, and where the international community should focus and invest additional efforts as a matter of urgency.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0D73F-5CBC-4A72-9AE8-9BD8F77B89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8118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HMEI members affirm and support the central role of met services as the single authoritative voice for weather alerts, especially when it pertains to public health and safety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0D73F-5CBC-4A72-9AE8-9BD8F77B89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8597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HMEI members affirm and support the central role of met services as the single authoritative voice for weather alerts, especially when it pertains to public health and safety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0D73F-5CBC-4A72-9AE8-9BD8F77B89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957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CAFB8-E509-38A0-D68D-EBCFBBE1BC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2D11F9-499F-EA24-5739-2A545D15D2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454251-4372-75B0-E344-942340052D1B}"/>
              </a:ext>
            </a:extLst>
          </p:cNvPr>
          <p:cNvSpPr>
            <a:spLocks noGrp="1"/>
          </p:cNvSpPr>
          <p:nvPr>
            <p:ph type="dt" sz="half" idx="10"/>
          </p:nvPr>
        </p:nvSpPr>
        <p:spPr/>
        <p:txBody>
          <a:bodyPr/>
          <a:lstStyle/>
          <a:p>
            <a:fld id="{CA6E5590-9876-410E-ABC9-0ADC54FEF649}" type="datetimeFigureOut">
              <a:rPr lang="en-US" smtClean="0"/>
              <a:t>5/25/2023</a:t>
            </a:fld>
            <a:endParaRPr lang="en-US"/>
          </a:p>
        </p:txBody>
      </p:sp>
      <p:sp>
        <p:nvSpPr>
          <p:cNvPr id="5" name="Footer Placeholder 4">
            <a:extLst>
              <a:ext uri="{FF2B5EF4-FFF2-40B4-BE49-F238E27FC236}">
                <a16:creationId xmlns:a16="http://schemas.microsoft.com/office/drawing/2014/main" id="{BEF44FEA-DFE5-8647-3ECB-E5157BE059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E9D40E-0BA4-C5F8-1EB5-FF771F9F269D}"/>
              </a:ext>
            </a:extLst>
          </p:cNvPr>
          <p:cNvSpPr>
            <a:spLocks noGrp="1"/>
          </p:cNvSpPr>
          <p:nvPr>
            <p:ph type="sldNum" sz="quarter" idx="12"/>
          </p:nvPr>
        </p:nvSpPr>
        <p:spPr/>
        <p:txBody>
          <a:bodyPr/>
          <a:lstStyle/>
          <a:p>
            <a:fld id="{114D22BE-8CE4-45E0-B684-CF3DD72A3840}" type="slidenum">
              <a:rPr lang="en-US" smtClean="0"/>
              <a:t>‹#›</a:t>
            </a:fld>
            <a:endParaRPr lang="en-US"/>
          </a:p>
        </p:txBody>
      </p:sp>
    </p:spTree>
    <p:extLst>
      <p:ext uri="{BB962C8B-B14F-4D97-AF65-F5344CB8AC3E}">
        <p14:creationId xmlns:p14="http://schemas.microsoft.com/office/powerpoint/2010/main" val="227474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33FA2-3DD6-4C6E-159F-4BF63A3E45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295F89-9739-193D-7F89-4E44136AEF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8B857-A0AC-C26F-0832-5D39B17D4DCA}"/>
              </a:ext>
            </a:extLst>
          </p:cNvPr>
          <p:cNvSpPr>
            <a:spLocks noGrp="1"/>
          </p:cNvSpPr>
          <p:nvPr>
            <p:ph type="dt" sz="half" idx="10"/>
          </p:nvPr>
        </p:nvSpPr>
        <p:spPr/>
        <p:txBody>
          <a:bodyPr/>
          <a:lstStyle/>
          <a:p>
            <a:fld id="{CA6E5590-9876-410E-ABC9-0ADC54FEF649}" type="datetimeFigureOut">
              <a:rPr lang="en-US" smtClean="0"/>
              <a:t>5/25/2023</a:t>
            </a:fld>
            <a:endParaRPr lang="en-US"/>
          </a:p>
        </p:txBody>
      </p:sp>
      <p:sp>
        <p:nvSpPr>
          <p:cNvPr id="5" name="Footer Placeholder 4">
            <a:extLst>
              <a:ext uri="{FF2B5EF4-FFF2-40B4-BE49-F238E27FC236}">
                <a16:creationId xmlns:a16="http://schemas.microsoft.com/office/drawing/2014/main" id="{9733B757-DA75-3F83-03F3-B713B3C29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3C96E2-538F-07D8-1DB1-57540C297B20}"/>
              </a:ext>
            </a:extLst>
          </p:cNvPr>
          <p:cNvSpPr>
            <a:spLocks noGrp="1"/>
          </p:cNvSpPr>
          <p:nvPr>
            <p:ph type="sldNum" sz="quarter" idx="12"/>
          </p:nvPr>
        </p:nvSpPr>
        <p:spPr/>
        <p:txBody>
          <a:bodyPr/>
          <a:lstStyle/>
          <a:p>
            <a:fld id="{114D22BE-8CE4-45E0-B684-CF3DD72A3840}" type="slidenum">
              <a:rPr lang="en-US" smtClean="0"/>
              <a:t>‹#›</a:t>
            </a:fld>
            <a:endParaRPr lang="en-US"/>
          </a:p>
        </p:txBody>
      </p:sp>
    </p:spTree>
    <p:extLst>
      <p:ext uri="{BB962C8B-B14F-4D97-AF65-F5344CB8AC3E}">
        <p14:creationId xmlns:p14="http://schemas.microsoft.com/office/powerpoint/2010/main" val="100132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AC6AD9-EE0A-0B4A-D4EC-BBBBB5EB0A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CC33A3-2317-379A-16CF-832245F4B2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4C1543-2554-91A3-45BA-286A1EC81576}"/>
              </a:ext>
            </a:extLst>
          </p:cNvPr>
          <p:cNvSpPr>
            <a:spLocks noGrp="1"/>
          </p:cNvSpPr>
          <p:nvPr>
            <p:ph type="dt" sz="half" idx="10"/>
          </p:nvPr>
        </p:nvSpPr>
        <p:spPr/>
        <p:txBody>
          <a:bodyPr/>
          <a:lstStyle/>
          <a:p>
            <a:fld id="{CA6E5590-9876-410E-ABC9-0ADC54FEF649}" type="datetimeFigureOut">
              <a:rPr lang="en-US" smtClean="0"/>
              <a:t>5/25/2023</a:t>
            </a:fld>
            <a:endParaRPr lang="en-US"/>
          </a:p>
        </p:txBody>
      </p:sp>
      <p:sp>
        <p:nvSpPr>
          <p:cNvPr id="5" name="Footer Placeholder 4">
            <a:extLst>
              <a:ext uri="{FF2B5EF4-FFF2-40B4-BE49-F238E27FC236}">
                <a16:creationId xmlns:a16="http://schemas.microsoft.com/office/drawing/2014/main" id="{7E558D8A-0985-486A-17F4-21E3326632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02AC50-2097-9057-C5AA-CBBB46D7D768}"/>
              </a:ext>
            </a:extLst>
          </p:cNvPr>
          <p:cNvSpPr>
            <a:spLocks noGrp="1"/>
          </p:cNvSpPr>
          <p:nvPr>
            <p:ph type="sldNum" sz="quarter" idx="12"/>
          </p:nvPr>
        </p:nvSpPr>
        <p:spPr/>
        <p:txBody>
          <a:bodyPr/>
          <a:lstStyle/>
          <a:p>
            <a:fld id="{114D22BE-8CE4-45E0-B684-CF3DD72A3840}" type="slidenum">
              <a:rPr lang="en-US" smtClean="0"/>
              <a:t>‹#›</a:t>
            </a:fld>
            <a:endParaRPr lang="en-US"/>
          </a:p>
        </p:txBody>
      </p:sp>
    </p:spTree>
    <p:extLst>
      <p:ext uri="{BB962C8B-B14F-4D97-AF65-F5344CB8AC3E}">
        <p14:creationId xmlns:p14="http://schemas.microsoft.com/office/powerpoint/2010/main" val="2061374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AAA09-C1C0-4B9B-A795-DB0DF28946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F54F67-1FC2-4230-BEC9-993D34E22F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09313F-BE05-417B-93A5-91A602F30B89}"/>
              </a:ext>
            </a:extLst>
          </p:cNvPr>
          <p:cNvSpPr>
            <a:spLocks noGrp="1"/>
          </p:cNvSpPr>
          <p:nvPr>
            <p:ph type="dt" sz="half" idx="10"/>
          </p:nvPr>
        </p:nvSpPr>
        <p:spPr/>
        <p:txBody>
          <a:bodyPr/>
          <a:lstStyle/>
          <a:p>
            <a:fld id="{867FD72E-AF72-486D-A82A-F9F54843CB81}" type="datetimeFigureOut">
              <a:rPr lang="en-US" smtClean="0"/>
              <a:t>5/25/2023</a:t>
            </a:fld>
            <a:endParaRPr lang="en-US"/>
          </a:p>
        </p:txBody>
      </p:sp>
      <p:sp>
        <p:nvSpPr>
          <p:cNvPr id="5" name="Footer Placeholder 4">
            <a:extLst>
              <a:ext uri="{FF2B5EF4-FFF2-40B4-BE49-F238E27FC236}">
                <a16:creationId xmlns:a16="http://schemas.microsoft.com/office/drawing/2014/main" id="{9E66956B-3F6A-4BD5-8528-482412FF8D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2B37AE-5FE1-4F75-8E8B-C02752FBD567}"/>
              </a:ext>
            </a:extLst>
          </p:cNvPr>
          <p:cNvSpPr>
            <a:spLocks noGrp="1"/>
          </p:cNvSpPr>
          <p:nvPr>
            <p:ph type="sldNum" sz="quarter" idx="12"/>
          </p:nvPr>
        </p:nvSpPr>
        <p:spPr/>
        <p:txBody>
          <a:bodyPr/>
          <a:lstStyle/>
          <a:p>
            <a:fld id="{1A0FFF1D-48B3-46B4-912E-48E146F6B27C}" type="slidenum">
              <a:rPr lang="en-US" smtClean="0"/>
              <a:t>‹#›</a:t>
            </a:fld>
            <a:endParaRPr lang="en-US"/>
          </a:p>
        </p:txBody>
      </p:sp>
    </p:spTree>
    <p:extLst>
      <p:ext uri="{BB962C8B-B14F-4D97-AF65-F5344CB8AC3E}">
        <p14:creationId xmlns:p14="http://schemas.microsoft.com/office/powerpoint/2010/main" val="2373615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BE3D6-A195-4BA2-A189-D97DA117D6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F6476A-FC79-497B-BCE1-7010FF0407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505E2-976A-4273-BD2A-123088AA8DB6}"/>
              </a:ext>
            </a:extLst>
          </p:cNvPr>
          <p:cNvSpPr>
            <a:spLocks noGrp="1"/>
          </p:cNvSpPr>
          <p:nvPr>
            <p:ph type="dt" sz="half" idx="10"/>
          </p:nvPr>
        </p:nvSpPr>
        <p:spPr/>
        <p:txBody>
          <a:bodyPr/>
          <a:lstStyle/>
          <a:p>
            <a:fld id="{867FD72E-AF72-486D-A82A-F9F54843CB81}" type="datetimeFigureOut">
              <a:rPr lang="en-US" smtClean="0"/>
              <a:t>5/25/2023</a:t>
            </a:fld>
            <a:endParaRPr lang="en-US"/>
          </a:p>
        </p:txBody>
      </p:sp>
      <p:sp>
        <p:nvSpPr>
          <p:cNvPr id="5" name="Footer Placeholder 4">
            <a:extLst>
              <a:ext uri="{FF2B5EF4-FFF2-40B4-BE49-F238E27FC236}">
                <a16:creationId xmlns:a16="http://schemas.microsoft.com/office/drawing/2014/main" id="{4E508171-EB4D-45D3-B4BB-7DB4A15DA1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6F3752-1FD0-416B-A971-020BDDB50DC7}"/>
              </a:ext>
            </a:extLst>
          </p:cNvPr>
          <p:cNvSpPr>
            <a:spLocks noGrp="1"/>
          </p:cNvSpPr>
          <p:nvPr>
            <p:ph type="sldNum" sz="quarter" idx="12"/>
          </p:nvPr>
        </p:nvSpPr>
        <p:spPr/>
        <p:txBody>
          <a:bodyPr/>
          <a:lstStyle/>
          <a:p>
            <a:fld id="{1A0FFF1D-48B3-46B4-912E-48E146F6B27C}" type="slidenum">
              <a:rPr lang="en-US" smtClean="0"/>
              <a:t>‹#›</a:t>
            </a:fld>
            <a:endParaRPr lang="en-US"/>
          </a:p>
        </p:txBody>
      </p:sp>
    </p:spTree>
    <p:extLst>
      <p:ext uri="{BB962C8B-B14F-4D97-AF65-F5344CB8AC3E}">
        <p14:creationId xmlns:p14="http://schemas.microsoft.com/office/powerpoint/2010/main" val="1636457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BC465-565C-4280-A670-23667F3598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D8242E-D0C9-4889-A42C-58A955ADA0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4EC360-1B18-4B0F-B794-B0A991499390}"/>
              </a:ext>
            </a:extLst>
          </p:cNvPr>
          <p:cNvSpPr>
            <a:spLocks noGrp="1"/>
          </p:cNvSpPr>
          <p:nvPr>
            <p:ph type="dt" sz="half" idx="10"/>
          </p:nvPr>
        </p:nvSpPr>
        <p:spPr/>
        <p:txBody>
          <a:bodyPr/>
          <a:lstStyle/>
          <a:p>
            <a:fld id="{867FD72E-AF72-486D-A82A-F9F54843CB81}" type="datetimeFigureOut">
              <a:rPr lang="en-US" smtClean="0"/>
              <a:t>5/25/2023</a:t>
            </a:fld>
            <a:endParaRPr lang="en-US"/>
          </a:p>
        </p:txBody>
      </p:sp>
      <p:sp>
        <p:nvSpPr>
          <p:cNvPr id="5" name="Footer Placeholder 4">
            <a:extLst>
              <a:ext uri="{FF2B5EF4-FFF2-40B4-BE49-F238E27FC236}">
                <a16:creationId xmlns:a16="http://schemas.microsoft.com/office/drawing/2014/main" id="{901CB6DA-1166-4B79-89B4-0BABA067AE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587A9-DA4F-41D0-AF57-D64AB42B4D6E}"/>
              </a:ext>
            </a:extLst>
          </p:cNvPr>
          <p:cNvSpPr>
            <a:spLocks noGrp="1"/>
          </p:cNvSpPr>
          <p:nvPr>
            <p:ph type="sldNum" sz="quarter" idx="12"/>
          </p:nvPr>
        </p:nvSpPr>
        <p:spPr/>
        <p:txBody>
          <a:bodyPr/>
          <a:lstStyle/>
          <a:p>
            <a:fld id="{1A0FFF1D-48B3-46B4-912E-48E146F6B27C}" type="slidenum">
              <a:rPr lang="en-US" smtClean="0"/>
              <a:t>‹#›</a:t>
            </a:fld>
            <a:endParaRPr lang="en-US"/>
          </a:p>
        </p:txBody>
      </p:sp>
    </p:spTree>
    <p:extLst>
      <p:ext uri="{BB962C8B-B14F-4D97-AF65-F5344CB8AC3E}">
        <p14:creationId xmlns:p14="http://schemas.microsoft.com/office/powerpoint/2010/main" val="1620026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E39D3-3A53-44EB-8718-BA46733D40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2D2F94-061C-4701-A9AC-62C93808BE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9A4A80-7074-49A5-831F-EBA7153FD7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53857F-3B82-497F-B2F0-0657CABB523D}"/>
              </a:ext>
            </a:extLst>
          </p:cNvPr>
          <p:cNvSpPr>
            <a:spLocks noGrp="1"/>
          </p:cNvSpPr>
          <p:nvPr>
            <p:ph type="dt" sz="half" idx="10"/>
          </p:nvPr>
        </p:nvSpPr>
        <p:spPr/>
        <p:txBody>
          <a:bodyPr/>
          <a:lstStyle/>
          <a:p>
            <a:fld id="{867FD72E-AF72-486D-A82A-F9F54843CB81}" type="datetimeFigureOut">
              <a:rPr lang="en-US" smtClean="0"/>
              <a:t>5/25/2023</a:t>
            </a:fld>
            <a:endParaRPr lang="en-US"/>
          </a:p>
        </p:txBody>
      </p:sp>
      <p:sp>
        <p:nvSpPr>
          <p:cNvPr id="6" name="Footer Placeholder 5">
            <a:extLst>
              <a:ext uri="{FF2B5EF4-FFF2-40B4-BE49-F238E27FC236}">
                <a16:creationId xmlns:a16="http://schemas.microsoft.com/office/drawing/2014/main" id="{322D862F-043C-4602-B50C-D94B3E7F08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0A90EA-19FD-455B-B21A-FD118397E7CE}"/>
              </a:ext>
            </a:extLst>
          </p:cNvPr>
          <p:cNvSpPr>
            <a:spLocks noGrp="1"/>
          </p:cNvSpPr>
          <p:nvPr>
            <p:ph type="sldNum" sz="quarter" idx="12"/>
          </p:nvPr>
        </p:nvSpPr>
        <p:spPr/>
        <p:txBody>
          <a:bodyPr/>
          <a:lstStyle/>
          <a:p>
            <a:fld id="{1A0FFF1D-48B3-46B4-912E-48E146F6B27C}" type="slidenum">
              <a:rPr lang="en-US" smtClean="0"/>
              <a:t>‹#›</a:t>
            </a:fld>
            <a:endParaRPr lang="en-US"/>
          </a:p>
        </p:txBody>
      </p:sp>
    </p:spTree>
    <p:extLst>
      <p:ext uri="{BB962C8B-B14F-4D97-AF65-F5344CB8AC3E}">
        <p14:creationId xmlns:p14="http://schemas.microsoft.com/office/powerpoint/2010/main" val="3113493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4A8F-503A-4620-A61D-838D3F09B8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3E05C9-7B66-48E1-90A4-40C5CAAC5B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43530B-ADA2-4994-86B2-4E4CA14879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CFA887-148F-4344-9206-3397B439E6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46EEF7-FFCD-42BA-A482-6DCE0D8700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BC39D6-456D-4812-97A1-3985A03916B2}"/>
              </a:ext>
            </a:extLst>
          </p:cNvPr>
          <p:cNvSpPr>
            <a:spLocks noGrp="1"/>
          </p:cNvSpPr>
          <p:nvPr>
            <p:ph type="dt" sz="half" idx="10"/>
          </p:nvPr>
        </p:nvSpPr>
        <p:spPr/>
        <p:txBody>
          <a:bodyPr/>
          <a:lstStyle/>
          <a:p>
            <a:fld id="{867FD72E-AF72-486D-A82A-F9F54843CB81}" type="datetimeFigureOut">
              <a:rPr lang="en-US" smtClean="0"/>
              <a:t>5/25/2023</a:t>
            </a:fld>
            <a:endParaRPr lang="en-US"/>
          </a:p>
        </p:txBody>
      </p:sp>
      <p:sp>
        <p:nvSpPr>
          <p:cNvPr id="8" name="Footer Placeholder 7">
            <a:extLst>
              <a:ext uri="{FF2B5EF4-FFF2-40B4-BE49-F238E27FC236}">
                <a16:creationId xmlns:a16="http://schemas.microsoft.com/office/drawing/2014/main" id="{D6AD8733-7CA8-4765-BE13-2943EE61E2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BAB34C-ADA6-4F9E-8DF3-E2A24F8649A0}"/>
              </a:ext>
            </a:extLst>
          </p:cNvPr>
          <p:cNvSpPr>
            <a:spLocks noGrp="1"/>
          </p:cNvSpPr>
          <p:nvPr>
            <p:ph type="sldNum" sz="quarter" idx="12"/>
          </p:nvPr>
        </p:nvSpPr>
        <p:spPr/>
        <p:txBody>
          <a:bodyPr/>
          <a:lstStyle/>
          <a:p>
            <a:fld id="{1A0FFF1D-48B3-46B4-912E-48E146F6B27C}" type="slidenum">
              <a:rPr lang="en-US" smtClean="0"/>
              <a:t>‹#›</a:t>
            </a:fld>
            <a:endParaRPr lang="en-US"/>
          </a:p>
        </p:txBody>
      </p:sp>
    </p:spTree>
    <p:extLst>
      <p:ext uri="{BB962C8B-B14F-4D97-AF65-F5344CB8AC3E}">
        <p14:creationId xmlns:p14="http://schemas.microsoft.com/office/powerpoint/2010/main" val="300011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47CAF-6D8B-41F8-9746-254285D1CD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89EB3D-D58B-473E-B3E3-9364AB6536E2}"/>
              </a:ext>
            </a:extLst>
          </p:cNvPr>
          <p:cNvSpPr>
            <a:spLocks noGrp="1"/>
          </p:cNvSpPr>
          <p:nvPr>
            <p:ph type="dt" sz="half" idx="10"/>
          </p:nvPr>
        </p:nvSpPr>
        <p:spPr/>
        <p:txBody>
          <a:bodyPr/>
          <a:lstStyle/>
          <a:p>
            <a:fld id="{867FD72E-AF72-486D-A82A-F9F54843CB81}" type="datetimeFigureOut">
              <a:rPr lang="en-US" smtClean="0"/>
              <a:t>5/25/2023</a:t>
            </a:fld>
            <a:endParaRPr lang="en-US"/>
          </a:p>
        </p:txBody>
      </p:sp>
      <p:sp>
        <p:nvSpPr>
          <p:cNvPr id="4" name="Footer Placeholder 3">
            <a:extLst>
              <a:ext uri="{FF2B5EF4-FFF2-40B4-BE49-F238E27FC236}">
                <a16:creationId xmlns:a16="http://schemas.microsoft.com/office/drawing/2014/main" id="{CD9B44BF-EE7B-42BF-90C0-C728748C53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869F77-66DD-4595-ADE0-9B889DD2AAF6}"/>
              </a:ext>
            </a:extLst>
          </p:cNvPr>
          <p:cNvSpPr>
            <a:spLocks noGrp="1"/>
          </p:cNvSpPr>
          <p:nvPr>
            <p:ph type="sldNum" sz="quarter" idx="12"/>
          </p:nvPr>
        </p:nvSpPr>
        <p:spPr/>
        <p:txBody>
          <a:bodyPr/>
          <a:lstStyle/>
          <a:p>
            <a:fld id="{1A0FFF1D-48B3-46B4-912E-48E146F6B27C}" type="slidenum">
              <a:rPr lang="en-US" smtClean="0"/>
              <a:t>‹#›</a:t>
            </a:fld>
            <a:endParaRPr lang="en-US"/>
          </a:p>
        </p:txBody>
      </p:sp>
    </p:spTree>
    <p:extLst>
      <p:ext uri="{BB962C8B-B14F-4D97-AF65-F5344CB8AC3E}">
        <p14:creationId xmlns:p14="http://schemas.microsoft.com/office/powerpoint/2010/main" val="3421080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96FF39-6B5D-48C9-8DE7-6A793862BDD8}"/>
              </a:ext>
            </a:extLst>
          </p:cNvPr>
          <p:cNvSpPr>
            <a:spLocks noGrp="1"/>
          </p:cNvSpPr>
          <p:nvPr>
            <p:ph type="dt" sz="half" idx="10"/>
          </p:nvPr>
        </p:nvSpPr>
        <p:spPr/>
        <p:txBody>
          <a:bodyPr/>
          <a:lstStyle/>
          <a:p>
            <a:fld id="{867FD72E-AF72-486D-A82A-F9F54843CB81}" type="datetimeFigureOut">
              <a:rPr lang="en-US" smtClean="0"/>
              <a:t>5/25/2023</a:t>
            </a:fld>
            <a:endParaRPr lang="en-US"/>
          </a:p>
        </p:txBody>
      </p:sp>
      <p:sp>
        <p:nvSpPr>
          <p:cNvPr id="3" name="Footer Placeholder 2">
            <a:extLst>
              <a:ext uri="{FF2B5EF4-FFF2-40B4-BE49-F238E27FC236}">
                <a16:creationId xmlns:a16="http://schemas.microsoft.com/office/drawing/2014/main" id="{03FB5CC6-B5AF-451B-BCF6-488E57149D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74200E-5FD8-44C7-B93B-0A678BE8E2D9}"/>
              </a:ext>
            </a:extLst>
          </p:cNvPr>
          <p:cNvSpPr>
            <a:spLocks noGrp="1"/>
          </p:cNvSpPr>
          <p:nvPr>
            <p:ph type="sldNum" sz="quarter" idx="12"/>
          </p:nvPr>
        </p:nvSpPr>
        <p:spPr/>
        <p:txBody>
          <a:bodyPr/>
          <a:lstStyle/>
          <a:p>
            <a:fld id="{1A0FFF1D-48B3-46B4-912E-48E146F6B27C}" type="slidenum">
              <a:rPr lang="en-US" smtClean="0"/>
              <a:t>‹#›</a:t>
            </a:fld>
            <a:endParaRPr lang="en-US"/>
          </a:p>
        </p:txBody>
      </p:sp>
    </p:spTree>
    <p:extLst>
      <p:ext uri="{BB962C8B-B14F-4D97-AF65-F5344CB8AC3E}">
        <p14:creationId xmlns:p14="http://schemas.microsoft.com/office/powerpoint/2010/main" val="4108186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D793C-7DB8-4019-B6D1-84653C4D1C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AC9814-D2A2-4A24-8A23-1F581E6BD6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233647-B235-4139-85E9-6513377DB4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FB7636-4FE0-4724-A551-1FDCD276409F}"/>
              </a:ext>
            </a:extLst>
          </p:cNvPr>
          <p:cNvSpPr>
            <a:spLocks noGrp="1"/>
          </p:cNvSpPr>
          <p:nvPr>
            <p:ph type="dt" sz="half" idx="10"/>
          </p:nvPr>
        </p:nvSpPr>
        <p:spPr/>
        <p:txBody>
          <a:bodyPr/>
          <a:lstStyle/>
          <a:p>
            <a:fld id="{867FD72E-AF72-486D-A82A-F9F54843CB81}" type="datetimeFigureOut">
              <a:rPr lang="en-US" smtClean="0"/>
              <a:t>5/25/2023</a:t>
            </a:fld>
            <a:endParaRPr lang="en-US"/>
          </a:p>
        </p:txBody>
      </p:sp>
      <p:sp>
        <p:nvSpPr>
          <p:cNvPr id="6" name="Footer Placeholder 5">
            <a:extLst>
              <a:ext uri="{FF2B5EF4-FFF2-40B4-BE49-F238E27FC236}">
                <a16:creationId xmlns:a16="http://schemas.microsoft.com/office/drawing/2014/main" id="{D92DA399-04A7-46AE-8C54-CA05B451FC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DCC327-F917-41EF-8034-BE204EA3F928}"/>
              </a:ext>
            </a:extLst>
          </p:cNvPr>
          <p:cNvSpPr>
            <a:spLocks noGrp="1"/>
          </p:cNvSpPr>
          <p:nvPr>
            <p:ph type="sldNum" sz="quarter" idx="12"/>
          </p:nvPr>
        </p:nvSpPr>
        <p:spPr/>
        <p:txBody>
          <a:bodyPr/>
          <a:lstStyle/>
          <a:p>
            <a:fld id="{1A0FFF1D-48B3-46B4-912E-48E146F6B27C}" type="slidenum">
              <a:rPr lang="en-US" smtClean="0"/>
              <a:t>‹#›</a:t>
            </a:fld>
            <a:endParaRPr lang="en-US"/>
          </a:p>
        </p:txBody>
      </p:sp>
    </p:spTree>
    <p:extLst>
      <p:ext uri="{BB962C8B-B14F-4D97-AF65-F5344CB8AC3E}">
        <p14:creationId xmlns:p14="http://schemas.microsoft.com/office/powerpoint/2010/main" val="1985851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85019-23E9-5252-42A0-077A836699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2A50A-14A7-E710-3DB3-4E1CD91D5E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D8BE1-9EE2-8CDA-5850-3263F5464AFB}"/>
              </a:ext>
            </a:extLst>
          </p:cNvPr>
          <p:cNvSpPr>
            <a:spLocks noGrp="1"/>
          </p:cNvSpPr>
          <p:nvPr>
            <p:ph type="dt" sz="half" idx="10"/>
          </p:nvPr>
        </p:nvSpPr>
        <p:spPr/>
        <p:txBody>
          <a:bodyPr/>
          <a:lstStyle/>
          <a:p>
            <a:fld id="{CA6E5590-9876-410E-ABC9-0ADC54FEF649}" type="datetimeFigureOut">
              <a:rPr lang="en-US" smtClean="0"/>
              <a:t>5/25/2023</a:t>
            </a:fld>
            <a:endParaRPr lang="en-US"/>
          </a:p>
        </p:txBody>
      </p:sp>
      <p:sp>
        <p:nvSpPr>
          <p:cNvPr id="5" name="Footer Placeholder 4">
            <a:extLst>
              <a:ext uri="{FF2B5EF4-FFF2-40B4-BE49-F238E27FC236}">
                <a16:creationId xmlns:a16="http://schemas.microsoft.com/office/drawing/2014/main" id="{340EE312-57A7-031E-07E5-B4B2BBB58E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F27203-7469-26CE-6124-CB40F254ADC3}"/>
              </a:ext>
            </a:extLst>
          </p:cNvPr>
          <p:cNvSpPr>
            <a:spLocks noGrp="1"/>
          </p:cNvSpPr>
          <p:nvPr>
            <p:ph type="sldNum" sz="quarter" idx="12"/>
          </p:nvPr>
        </p:nvSpPr>
        <p:spPr/>
        <p:txBody>
          <a:bodyPr/>
          <a:lstStyle/>
          <a:p>
            <a:fld id="{114D22BE-8CE4-45E0-B684-CF3DD72A3840}" type="slidenum">
              <a:rPr lang="en-US" smtClean="0"/>
              <a:t>‹#›</a:t>
            </a:fld>
            <a:endParaRPr lang="en-US"/>
          </a:p>
        </p:txBody>
      </p:sp>
    </p:spTree>
    <p:extLst>
      <p:ext uri="{BB962C8B-B14F-4D97-AF65-F5344CB8AC3E}">
        <p14:creationId xmlns:p14="http://schemas.microsoft.com/office/powerpoint/2010/main" val="1911886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CE158-372B-4363-8716-A5E5531DC3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B2A9A6-114A-4A0E-823C-A7CA64853B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F3FB2D-A32B-4962-94CB-4029D93A2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F3F06B-71B0-4A7A-ADAC-35F07B3D3350}"/>
              </a:ext>
            </a:extLst>
          </p:cNvPr>
          <p:cNvSpPr>
            <a:spLocks noGrp="1"/>
          </p:cNvSpPr>
          <p:nvPr>
            <p:ph type="dt" sz="half" idx="10"/>
          </p:nvPr>
        </p:nvSpPr>
        <p:spPr/>
        <p:txBody>
          <a:bodyPr/>
          <a:lstStyle/>
          <a:p>
            <a:fld id="{867FD72E-AF72-486D-A82A-F9F54843CB81}" type="datetimeFigureOut">
              <a:rPr lang="en-US" smtClean="0"/>
              <a:t>5/25/2023</a:t>
            </a:fld>
            <a:endParaRPr lang="en-US"/>
          </a:p>
        </p:txBody>
      </p:sp>
      <p:sp>
        <p:nvSpPr>
          <p:cNvPr id="6" name="Footer Placeholder 5">
            <a:extLst>
              <a:ext uri="{FF2B5EF4-FFF2-40B4-BE49-F238E27FC236}">
                <a16:creationId xmlns:a16="http://schemas.microsoft.com/office/drawing/2014/main" id="{B7C04BFF-F23F-41E8-843B-D74F270780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DB4C23-BAE3-4AD4-AB04-3FFB43778271}"/>
              </a:ext>
            </a:extLst>
          </p:cNvPr>
          <p:cNvSpPr>
            <a:spLocks noGrp="1"/>
          </p:cNvSpPr>
          <p:nvPr>
            <p:ph type="sldNum" sz="quarter" idx="12"/>
          </p:nvPr>
        </p:nvSpPr>
        <p:spPr/>
        <p:txBody>
          <a:bodyPr/>
          <a:lstStyle/>
          <a:p>
            <a:fld id="{1A0FFF1D-48B3-46B4-912E-48E146F6B27C}" type="slidenum">
              <a:rPr lang="en-US" smtClean="0"/>
              <a:t>‹#›</a:t>
            </a:fld>
            <a:endParaRPr lang="en-US"/>
          </a:p>
        </p:txBody>
      </p:sp>
    </p:spTree>
    <p:extLst>
      <p:ext uri="{BB962C8B-B14F-4D97-AF65-F5344CB8AC3E}">
        <p14:creationId xmlns:p14="http://schemas.microsoft.com/office/powerpoint/2010/main" val="3288321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50F53-4BC9-4D5E-ACE4-CECA1BA7CF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483D10-27DD-46B7-9E1F-1DE58ABC74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CC03B1-6022-4DE8-8294-332CF6A7EA34}"/>
              </a:ext>
            </a:extLst>
          </p:cNvPr>
          <p:cNvSpPr>
            <a:spLocks noGrp="1"/>
          </p:cNvSpPr>
          <p:nvPr>
            <p:ph type="dt" sz="half" idx="10"/>
          </p:nvPr>
        </p:nvSpPr>
        <p:spPr/>
        <p:txBody>
          <a:bodyPr/>
          <a:lstStyle/>
          <a:p>
            <a:fld id="{867FD72E-AF72-486D-A82A-F9F54843CB81}" type="datetimeFigureOut">
              <a:rPr lang="en-US" smtClean="0"/>
              <a:t>5/25/2023</a:t>
            </a:fld>
            <a:endParaRPr lang="en-US"/>
          </a:p>
        </p:txBody>
      </p:sp>
      <p:sp>
        <p:nvSpPr>
          <p:cNvPr id="5" name="Footer Placeholder 4">
            <a:extLst>
              <a:ext uri="{FF2B5EF4-FFF2-40B4-BE49-F238E27FC236}">
                <a16:creationId xmlns:a16="http://schemas.microsoft.com/office/drawing/2014/main" id="{E5508C6C-35CF-4C6D-90A7-FC84FF694D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372112-F674-44C0-9145-7DB0EA02DCB6}"/>
              </a:ext>
            </a:extLst>
          </p:cNvPr>
          <p:cNvSpPr>
            <a:spLocks noGrp="1"/>
          </p:cNvSpPr>
          <p:nvPr>
            <p:ph type="sldNum" sz="quarter" idx="12"/>
          </p:nvPr>
        </p:nvSpPr>
        <p:spPr/>
        <p:txBody>
          <a:bodyPr/>
          <a:lstStyle/>
          <a:p>
            <a:fld id="{1A0FFF1D-48B3-46B4-912E-48E146F6B27C}" type="slidenum">
              <a:rPr lang="en-US" smtClean="0"/>
              <a:t>‹#›</a:t>
            </a:fld>
            <a:endParaRPr lang="en-US"/>
          </a:p>
        </p:txBody>
      </p:sp>
    </p:spTree>
    <p:extLst>
      <p:ext uri="{BB962C8B-B14F-4D97-AF65-F5344CB8AC3E}">
        <p14:creationId xmlns:p14="http://schemas.microsoft.com/office/powerpoint/2010/main" val="2211339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777CEC-DA60-4451-8C13-E19560E800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D2098E-E908-4F2F-918B-0142BFF1BB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C25186-AC8D-4CB9-85FC-E84A78F8AC85}"/>
              </a:ext>
            </a:extLst>
          </p:cNvPr>
          <p:cNvSpPr>
            <a:spLocks noGrp="1"/>
          </p:cNvSpPr>
          <p:nvPr>
            <p:ph type="dt" sz="half" idx="10"/>
          </p:nvPr>
        </p:nvSpPr>
        <p:spPr/>
        <p:txBody>
          <a:bodyPr/>
          <a:lstStyle/>
          <a:p>
            <a:fld id="{867FD72E-AF72-486D-A82A-F9F54843CB81}" type="datetimeFigureOut">
              <a:rPr lang="en-US" smtClean="0"/>
              <a:t>5/25/2023</a:t>
            </a:fld>
            <a:endParaRPr lang="en-US"/>
          </a:p>
        </p:txBody>
      </p:sp>
      <p:sp>
        <p:nvSpPr>
          <p:cNvPr id="5" name="Footer Placeholder 4">
            <a:extLst>
              <a:ext uri="{FF2B5EF4-FFF2-40B4-BE49-F238E27FC236}">
                <a16:creationId xmlns:a16="http://schemas.microsoft.com/office/drawing/2014/main" id="{5786FFB7-5A15-4BFD-836C-10DECC385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65E56D-F28B-4BA2-B930-7F2F168F1B9B}"/>
              </a:ext>
            </a:extLst>
          </p:cNvPr>
          <p:cNvSpPr>
            <a:spLocks noGrp="1"/>
          </p:cNvSpPr>
          <p:nvPr>
            <p:ph type="sldNum" sz="quarter" idx="12"/>
          </p:nvPr>
        </p:nvSpPr>
        <p:spPr/>
        <p:txBody>
          <a:bodyPr/>
          <a:lstStyle/>
          <a:p>
            <a:fld id="{1A0FFF1D-48B3-46B4-912E-48E146F6B27C}" type="slidenum">
              <a:rPr lang="en-US" smtClean="0"/>
              <a:t>‹#›</a:t>
            </a:fld>
            <a:endParaRPr lang="en-US"/>
          </a:p>
        </p:txBody>
      </p:sp>
    </p:spTree>
    <p:extLst>
      <p:ext uri="{BB962C8B-B14F-4D97-AF65-F5344CB8AC3E}">
        <p14:creationId xmlns:p14="http://schemas.microsoft.com/office/powerpoint/2010/main" val="197866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8209E-C3E5-3EB5-1115-94BB0056BA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780EFA-CAF9-10FB-6492-BE2CD3E812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46F9EF-83B4-E751-3B44-4470784B85E8}"/>
              </a:ext>
            </a:extLst>
          </p:cNvPr>
          <p:cNvSpPr>
            <a:spLocks noGrp="1"/>
          </p:cNvSpPr>
          <p:nvPr>
            <p:ph type="dt" sz="half" idx="10"/>
          </p:nvPr>
        </p:nvSpPr>
        <p:spPr/>
        <p:txBody>
          <a:bodyPr/>
          <a:lstStyle/>
          <a:p>
            <a:fld id="{CA6E5590-9876-410E-ABC9-0ADC54FEF649}" type="datetimeFigureOut">
              <a:rPr lang="en-US" smtClean="0"/>
              <a:t>5/25/2023</a:t>
            </a:fld>
            <a:endParaRPr lang="en-US"/>
          </a:p>
        </p:txBody>
      </p:sp>
      <p:sp>
        <p:nvSpPr>
          <p:cNvPr id="5" name="Footer Placeholder 4">
            <a:extLst>
              <a:ext uri="{FF2B5EF4-FFF2-40B4-BE49-F238E27FC236}">
                <a16:creationId xmlns:a16="http://schemas.microsoft.com/office/drawing/2014/main" id="{535BBE2A-243B-0E12-5931-0C8844F3D3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DE0940-0C25-5EEA-A128-645BD950A259}"/>
              </a:ext>
            </a:extLst>
          </p:cNvPr>
          <p:cNvSpPr>
            <a:spLocks noGrp="1"/>
          </p:cNvSpPr>
          <p:nvPr>
            <p:ph type="sldNum" sz="quarter" idx="12"/>
          </p:nvPr>
        </p:nvSpPr>
        <p:spPr/>
        <p:txBody>
          <a:bodyPr/>
          <a:lstStyle/>
          <a:p>
            <a:fld id="{114D22BE-8CE4-45E0-B684-CF3DD72A3840}" type="slidenum">
              <a:rPr lang="en-US" smtClean="0"/>
              <a:t>‹#›</a:t>
            </a:fld>
            <a:endParaRPr lang="en-US"/>
          </a:p>
        </p:txBody>
      </p:sp>
    </p:spTree>
    <p:extLst>
      <p:ext uri="{BB962C8B-B14F-4D97-AF65-F5344CB8AC3E}">
        <p14:creationId xmlns:p14="http://schemas.microsoft.com/office/powerpoint/2010/main" val="2674581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9CCAF-F278-FBB1-C80E-284C8A314D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4D00C-2585-B27A-C96E-7EB71C3357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742B59-E474-2452-BE30-ED102E35CF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89FC5C-D6FF-CC47-2388-8C166724F68B}"/>
              </a:ext>
            </a:extLst>
          </p:cNvPr>
          <p:cNvSpPr>
            <a:spLocks noGrp="1"/>
          </p:cNvSpPr>
          <p:nvPr>
            <p:ph type="dt" sz="half" idx="10"/>
          </p:nvPr>
        </p:nvSpPr>
        <p:spPr/>
        <p:txBody>
          <a:bodyPr/>
          <a:lstStyle/>
          <a:p>
            <a:fld id="{CA6E5590-9876-410E-ABC9-0ADC54FEF649}" type="datetimeFigureOut">
              <a:rPr lang="en-US" smtClean="0"/>
              <a:t>5/25/2023</a:t>
            </a:fld>
            <a:endParaRPr lang="en-US"/>
          </a:p>
        </p:txBody>
      </p:sp>
      <p:sp>
        <p:nvSpPr>
          <p:cNvPr id="6" name="Footer Placeholder 5">
            <a:extLst>
              <a:ext uri="{FF2B5EF4-FFF2-40B4-BE49-F238E27FC236}">
                <a16:creationId xmlns:a16="http://schemas.microsoft.com/office/drawing/2014/main" id="{0E9AB4BC-1842-E88B-B5F4-499C151C48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A77381-C599-FF96-45E4-FA87DA162BC0}"/>
              </a:ext>
            </a:extLst>
          </p:cNvPr>
          <p:cNvSpPr>
            <a:spLocks noGrp="1"/>
          </p:cNvSpPr>
          <p:nvPr>
            <p:ph type="sldNum" sz="quarter" idx="12"/>
          </p:nvPr>
        </p:nvSpPr>
        <p:spPr/>
        <p:txBody>
          <a:bodyPr/>
          <a:lstStyle/>
          <a:p>
            <a:fld id="{114D22BE-8CE4-45E0-B684-CF3DD72A3840}" type="slidenum">
              <a:rPr lang="en-US" smtClean="0"/>
              <a:t>‹#›</a:t>
            </a:fld>
            <a:endParaRPr lang="en-US"/>
          </a:p>
        </p:txBody>
      </p:sp>
    </p:spTree>
    <p:extLst>
      <p:ext uri="{BB962C8B-B14F-4D97-AF65-F5344CB8AC3E}">
        <p14:creationId xmlns:p14="http://schemas.microsoft.com/office/powerpoint/2010/main" val="3418661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141AD-8854-5876-34BC-E22C50713C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52F38F-0819-8333-DDF9-CC05A31B03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4F8189-D3C8-F637-AEF9-D96153FDEE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E16A9A-21EF-F23B-363A-097FAC624E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4B9F6D-8E16-88AC-94FE-66BDB5E5AE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308D03-7069-4D5E-0A8E-63DFAE9F0760}"/>
              </a:ext>
            </a:extLst>
          </p:cNvPr>
          <p:cNvSpPr>
            <a:spLocks noGrp="1"/>
          </p:cNvSpPr>
          <p:nvPr>
            <p:ph type="dt" sz="half" idx="10"/>
          </p:nvPr>
        </p:nvSpPr>
        <p:spPr/>
        <p:txBody>
          <a:bodyPr/>
          <a:lstStyle/>
          <a:p>
            <a:fld id="{CA6E5590-9876-410E-ABC9-0ADC54FEF649}" type="datetimeFigureOut">
              <a:rPr lang="en-US" smtClean="0"/>
              <a:t>5/25/2023</a:t>
            </a:fld>
            <a:endParaRPr lang="en-US"/>
          </a:p>
        </p:txBody>
      </p:sp>
      <p:sp>
        <p:nvSpPr>
          <p:cNvPr id="8" name="Footer Placeholder 7">
            <a:extLst>
              <a:ext uri="{FF2B5EF4-FFF2-40B4-BE49-F238E27FC236}">
                <a16:creationId xmlns:a16="http://schemas.microsoft.com/office/drawing/2014/main" id="{82C7C214-5A3B-EE24-7598-9FB0C50187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9D7B72-60B7-1C83-BE16-CBD8D5E8C0C5}"/>
              </a:ext>
            </a:extLst>
          </p:cNvPr>
          <p:cNvSpPr>
            <a:spLocks noGrp="1"/>
          </p:cNvSpPr>
          <p:nvPr>
            <p:ph type="sldNum" sz="quarter" idx="12"/>
          </p:nvPr>
        </p:nvSpPr>
        <p:spPr/>
        <p:txBody>
          <a:bodyPr/>
          <a:lstStyle/>
          <a:p>
            <a:fld id="{114D22BE-8CE4-45E0-B684-CF3DD72A3840}" type="slidenum">
              <a:rPr lang="en-US" smtClean="0"/>
              <a:t>‹#›</a:t>
            </a:fld>
            <a:endParaRPr lang="en-US"/>
          </a:p>
        </p:txBody>
      </p:sp>
    </p:spTree>
    <p:extLst>
      <p:ext uri="{BB962C8B-B14F-4D97-AF65-F5344CB8AC3E}">
        <p14:creationId xmlns:p14="http://schemas.microsoft.com/office/powerpoint/2010/main" val="1778249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7BEAE-021C-A180-1B7F-1D76D2A355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28564A-D313-60BF-44FF-9F55A1E6BEE5}"/>
              </a:ext>
            </a:extLst>
          </p:cNvPr>
          <p:cNvSpPr>
            <a:spLocks noGrp="1"/>
          </p:cNvSpPr>
          <p:nvPr>
            <p:ph type="dt" sz="half" idx="10"/>
          </p:nvPr>
        </p:nvSpPr>
        <p:spPr/>
        <p:txBody>
          <a:bodyPr/>
          <a:lstStyle/>
          <a:p>
            <a:fld id="{CA6E5590-9876-410E-ABC9-0ADC54FEF649}" type="datetimeFigureOut">
              <a:rPr lang="en-US" smtClean="0"/>
              <a:t>5/25/2023</a:t>
            </a:fld>
            <a:endParaRPr lang="en-US"/>
          </a:p>
        </p:txBody>
      </p:sp>
      <p:sp>
        <p:nvSpPr>
          <p:cNvPr id="4" name="Footer Placeholder 3">
            <a:extLst>
              <a:ext uri="{FF2B5EF4-FFF2-40B4-BE49-F238E27FC236}">
                <a16:creationId xmlns:a16="http://schemas.microsoft.com/office/drawing/2014/main" id="{D10EE77A-40DC-41D3-19C3-D8472DFC08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D9613A-C14F-F379-07BC-9494DE669362}"/>
              </a:ext>
            </a:extLst>
          </p:cNvPr>
          <p:cNvSpPr>
            <a:spLocks noGrp="1"/>
          </p:cNvSpPr>
          <p:nvPr>
            <p:ph type="sldNum" sz="quarter" idx="12"/>
          </p:nvPr>
        </p:nvSpPr>
        <p:spPr/>
        <p:txBody>
          <a:bodyPr/>
          <a:lstStyle/>
          <a:p>
            <a:fld id="{114D22BE-8CE4-45E0-B684-CF3DD72A3840}" type="slidenum">
              <a:rPr lang="en-US" smtClean="0"/>
              <a:t>‹#›</a:t>
            </a:fld>
            <a:endParaRPr lang="en-US"/>
          </a:p>
        </p:txBody>
      </p:sp>
    </p:spTree>
    <p:extLst>
      <p:ext uri="{BB962C8B-B14F-4D97-AF65-F5344CB8AC3E}">
        <p14:creationId xmlns:p14="http://schemas.microsoft.com/office/powerpoint/2010/main" val="351925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5C0FD5-651B-A94B-149F-FF151BA27372}"/>
              </a:ext>
            </a:extLst>
          </p:cNvPr>
          <p:cNvSpPr>
            <a:spLocks noGrp="1"/>
          </p:cNvSpPr>
          <p:nvPr>
            <p:ph type="dt" sz="half" idx="10"/>
          </p:nvPr>
        </p:nvSpPr>
        <p:spPr/>
        <p:txBody>
          <a:bodyPr/>
          <a:lstStyle/>
          <a:p>
            <a:fld id="{CA6E5590-9876-410E-ABC9-0ADC54FEF649}" type="datetimeFigureOut">
              <a:rPr lang="en-US" smtClean="0"/>
              <a:t>5/25/2023</a:t>
            </a:fld>
            <a:endParaRPr lang="en-US"/>
          </a:p>
        </p:txBody>
      </p:sp>
      <p:sp>
        <p:nvSpPr>
          <p:cNvPr id="3" name="Footer Placeholder 2">
            <a:extLst>
              <a:ext uri="{FF2B5EF4-FFF2-40B4-BE49-F238E27FC236}">
                <a16:creationId xmlns:a16="http://schemas.microsoft.com/office/drawing/2014/main" id="{06F27E69-E0E8-F5A1-8E9E-E8BA77A438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78BCA3-02AC-D360-B828-37BB7F33D76C}"/>
              </a:ext>
            </a:extLst>
          </p:cNvPr>
          <p:cNvSpPr>
            <a:spLocks noGrp="1"/>
          </p:cNvSpPr>
          <p:nvPr>
            <p:ph type="sldNum" sz="quarter" idx="12"/>
          </p:nvPr>
        </p:nvSpPr>
        <p:spPr/>
        <p:txBody>
          <a:bodyPr/>
          <a:lstStyle/>
          <a:p>
            <a:fld id="{114D22BE-8CE4-45E0-B684-CF3DD72A3840}" type="slidenum">
              <a:rPr lang="en-US" smtClean="0"/>
              <a:t>‹#›</a:t>
            </a:fld>
            <a:endParaRPr lang="en-US"/>
          </a:p>
        </p:txBody>
      </p:sp>
    </p:spTree>
    <p:extLst>
      <p:ext uri="{BB962C8B-B14F-4D97-AF65-F5344CB8AC3E}">
        <p14:creationId xmlns:p14="http://schemas.microsoft.com/office/powerpoint/2010/main" val="4180910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94195-DB7A-3079-EBE7-8CE749939F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DE3C28-16DB-2AF2-39F2-D2F6A7FDB9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D1B59F-F841-51A9-14CB-7008309B3E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5FFE8D-9E7A-AC7F-C3AA-14F92E69314B}"/>
              </a:ext>
            </a:extLst>
          </p:cNvPr>
          <p:cNvSpPr>
            <a:spLocks noGrp="1"/>
          </p:cNvSpPr>
          <p:nvPr>
            <p:ph type="dt" sz="half" idx="10"/>
          </p:nvPr>
        </p:nvSpPr>
        <p:spPr/>
        <p:txBody>
          <a:bodyPr/>
          <a:lstStyle/>
          <a:p>
            <a:fld id="{CA6E5590-9876-410E-ABC9-0ADC54FEF649}" type="datetimeFigureOut">
              <a:rPr lang="en-US" smtClean="0"/>
              <a:t>5/25/2023</a:t>
            </a:fld>
            <a:endParaRPr lang="en-US"/>
          </a:p>
        </p:txBody>
      </p:sp>
      <p:sp>
        <p:nvSpPr>
          <p:cNvPr id="6" name="Footer Placeholder 5">
            <a:extLst>
              <a:ext uri="{FF2B5EF4-FFF2-40B4-BE49-F238E27FC236}">
                <a16:creationId xmlns:a16="http://schemas.microsoft.com/office/drawing/2014/main" id="{81E58283-551E-2DB6-075D-69A3DC0308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C7790A-5DE9-0C22-8C9A-8CAA22EEA409}"/>
              </a:ext>
            </a:extLst>
          </p:cNvPr>
          <p:cNvSpPr>
            <a:spLocks noGrp="1"/>
          </p:cNvSpPr>
          <p:nvPr>
            <p:ph type="sldNum" sz="quarter" idx="12"/>
          </p:nvPr>
        </p:nvSpPr>
        <p:spPr/>
        <p:txBody>
          <a:bodyPr/>
          <a:lstStyle/>
          <a:p>
            <a:fld id="{114D22BE-8CE4-45E0-B684-CF3DD72A3840}" type="slidenum">
              <a:rPr lang="en-US" smtClean="0"/>
              <a:t>‹#›</a:t>
            </a:fld>
            <a:endParaRPr lang="en-US"/>
          </a:p>
        </p:txBody>
      </p:sp>
    </p:spTree>
    <p:extLst>
      <p:ext uri="{BB962C8B-B14F-4D97-AF65-F5344CB8AC3E}">
        <p14:creationId xmlns:p14="http://schemas.microsoft.com/office/powerpoint/2010/main" val="1030673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AB720-A7EF-37DB-AF28-B7108AA262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4714DB-9646-650A-B652-2D0DC7E21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1AC2F6-7000-7835-DBE3-07A1914664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8F27F5-1980-10DC-A9CC-A3CBFE76FBC4}"/>
              </a:ext>
            </a:extLst>
          </p:cNvPr>
          <p:cNvSpPr>
            <a:spLocks noGrp="1"/>
          </p:cNvSpPr>
          <p:nvPr>
            <p:ph type="dt" sz="half" idx="10"/>
          </p:nvPr>
        </p:nvSpPr>
        <p:spPr/>
        <p:txBody>
          <a:bodyPr/>
          <a:lstStyle/>
          <a:p>
            <a:fld id="{CA6E5590-9876-410E-ABC9-0ADC54FEF649}" type="datetimeFigureOut">
              <a:rPr lang="en-US" smtClean="0"/>
              <a:t>5/25/2023</a:t>
            </a:fld>
            <a:endParaRPr lang="en-US"/>
          </a:p>
        </p:txBody>
      </p:sp>
      <p:sp>
        <p:nvSpPr>
          <p:cNvPr id="6" name="Footer Placeholder 5">
            <a:extLst>
              <a:ext uri="{FF2B5EF4-FFF2-40B4-BE49-F238E27FC236}">
                <a16:creationId xmlns:a16="http://schemas.microsoft.com/office/drawing/2014/main" id="{E5D29F7B-D7CD-6CDC-6451-008956F941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36B10B-7164-4832-7380-FFE96E61C39A}"/>
              </a:ext>
            </a:extLst>
          </p:cNvPr>
          <p:cNvSpPr>
            <a:spLocks noGrp="1"/>
          </p:cNvSpPr>
          <p:nvPr>
            <p:ph type="sldNum" sz="quarter" idx="12"/>
          </p:nvPr>
        </p:nvSpPr>
        <p:spPr/>
        <p:txBody>
          <a:bodyPr/>
          <a:lstStyle/>
          <a:p>
            <a:fld id="{114D22BE-8CE4-45E0-B684-CF3DD72A3840}" type="slidenum">
              <a:rPr lang="en-US" smtClean="0"/>
              <a:t>‹#›</a:t>
            </a:fld>
            <a:endParaRPr lang="en-US"/>
          </a:p>
        </p:txBody>
      </p:sp>
    </p:spTree>
    <p:extLst>
      <p:ext uri="{BB962C8B-B14F-4D97-AF65-F5344CB8AC3E}">
        <p14:creationId xmlns:p14="http://schemas.microsoft.com/office/powerpoint/2010/main" val="2446894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5D341F-BD56-1699-CEB3-8473CE00F7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FAC7D2-15C9-0F9C-D813-AB3F4AA2DF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4192D4-22B4-8B5A-E9B5-4A9B6A3DDA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6E5590-9876-410E-ABC9-0ADC54FEF649}" type="datetimeFigureOut">
              <a:rPr lang="en-US" smtClean="0"/>
              <a:t>5/25/2023</a:t>
            </a:fld>
            <a:endParaRPr lang="en-US"/>
          </a:p>
        </p:txBody>
      </p:sp>
      <p:sp>
        <p:nvSpPr>
          <p:cNvPr id="5" name="Footer Placeholder 4">
            <a:extLst>
              <a:ext uri="{FF2B5EF4-FFF2-40B4-BE49-F238E27FC236}">
                <a16:creationId xmlns:a16="http://schemas.microsoft.com/office/drawing/2014/main" id="{EB0CDD69-855E-A53F-4C60-EE125BFFF6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193BE8-EB43-022B-2694-6B6EC2D210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D22BE-8CE4-45E0-B684-CF3DD72A3840}" type="slidenum">
              <a:rPr lang="en-US" smtClean="0"/>
              <a:t>‹#›</a:t>
            </a:fld>
            <a:endParaRPr lang="en-US"/>
          </a:p>
        </p:txBody>
      </p:sp>
    </p:spTree>
    <p:extLst>
      <p:ext uri="{BB962C8B-B14F-4D97-AF65-F5344CB8AC3E}">
        <p14:creationId xmlns:p14="http://schemas.microsoft.com/office/powerpoint/2010/main" val="1836005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AC2B4D-E9C3-4A5E-A676-22841FB39A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D7468C-3A85-4B8C-BA3C-866E8C2EE7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2B59C7-19CC-4725-B894-7A215FDEDD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7FD72E-AF72-486D-A82A-F9F54843CB81}" type="datetimeFigureOut">
              <a:rPr lang="en-US" smtClean="0"/>
              <a:t>5/25/2023</a:t>
            </a:fld>
            <a:endParaRPr lang="en-US"/>
          </a:p>
        </p:txBody>
      </p:sp>
      <p:sp>
        <p:nvSpPr>
          <p:cNvPr id="5" name="Footer Placeholder 4">
            <a:extLst>
              <a:ext uri="{FF2B5EF4-FFF2-40B4-BE49-F238E27FC236}">
                <a16:creationId xmlns:a16="http://schemas.microsoft.com/office/drawing/2014/main" id="{B537EDF7-91FF-4D66-BCFA-8023CB3488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4F29CD-D25D-41D2-8027-38A89FE70D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FFF1D-48B3-46B4-912E-48E146F6B27C}" type="slidenum">
              <a:rPr lang="en-US" smtClean="0"/>
              <a:t>‹#›</a:t>
            </a:fld>
            <a:endParaRPr lang="en-US"/>
          </a:p>
        </p:txBody>
      </p:sp>
    </p:spTree>
    <p:extLst>
      <p:ext uri="{BB962C8B-B14F-4D97-AF65-F5344CB8AC3E}">
        <p14:creationId xmlns:p14="http://schemas.microsoft.com/office/powerpoint/2010/main" val="1959419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8" Type="http://schemas.openxmlformats.org/officeDocument/2006/relationships/hyperlink" Target="https://openknowledge.worldbank.org/handle/10986/38071" TargetMode="External"/><Relationship Id="rId3" Type="http://schemas.microsoft.com/office/2018/10/relationships/comments" Target="../comments/modernComment_7FFDA1F4_A1F05816.xm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 Id="rId9" Type="http://schemas.openxmlformats.org/officeDocument/2006/relationships/hyperlink" Target="https://library.wmo.int/index.php?lvl=notice_display&amp;id=22031#.Y0_K1nZByU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microsoft.com/office/2018/10/relationships/comments" Target="../comments/modernComment_7FFDA1F6_70F9940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549A0-6D14-975F-EAD1-23B7F16EDD07}"/>
              </a:ext>
            </a:extLst>
          </p:cNvPr>
          <p:cNvSpPr>
            <a:spLocks noGrp="1"/>
          </p:cNvSpPr>
          <p:nvPr>
            <p:ph type="ctrTitle"/>
          </p:nvPr>
        </p:nvSpPr>
        <p:spPr>
          <a:xfrm>
            <a:off x="1524000" y="1122362"/>
            <a:ext cx="9144000" cy="1817607"/>
          </a:xfrm>
        </p:spPr>
        <p:txBody>
          <a:bodyPr>
            <a:normAutofit/>
          </a:bodyPr>
          <a:lstStyle/>
          <a:p>
            <a:pPr marL="0" marR="0">
              <a:spcBef>
                <a:spcPts val="0"/>
              </a:spcBef>
              <a:spcAft>
                <a:spcPts val="600"/>
              </a:spcAft>
            </a:pPr>
            <a:r>
              <a:rPr lang="en-US" sz="4800" b="1" dirty="0">
                <a:effectLst/>
                <a:latin typeface="Calibri" panose="020F0502020204030204" pitchFamily="34" charset="0"/>
                <a:ea typeface="Times New Roman" panose="02020603050405020304" pitchFamily="18" charset="0"/>
              </a:rPr>
              <a:t>WMO &amp; HMEI</a:t>
            </a:r>
            <a:br>
              <a:rPr lang="en-US" sz="3200" dirty="0">
                <a:effectLst/>
                <a:latin typeface="Calibri" panose="020F0502020204030204" pitchFamily="34" charset="0"/>
                <a:ea typeface="Calibri" panose="020F0502020204030204" pitchFamily="34" charset="0"/>
              </a:rPr>
            </a:br>
            <a:r>
              <a:rPr lang="en-US" sz="4000" dirty="0">
                <a:effectLst/>
                <a:latin typeface="Calibri" panose="020F0502020204030204" pitchFamily="34" charset="0"/>
                <a:ea typeface="Calibri" panose="020F0502020204030204" pitchFamily="34" charset="0"/>
              </a:rPr>
              <a:t>OCP-HL-4</a:t>
            </a:r>
            <a:br>
              <a:rPr lang="en-US" sz="3200" dirty="0">
                <a:effectLst/>
                <a:latin typeface="Calibri" panose="020F0502020204030204" pitchFamily="34" charset="0"/>
                <a:ea typeface="Calibri" panose="020F0502020204030204" pitchFamily="34" charset="0"/>
              </a:rPr>
            </a:br>
            <a:r>
              <a:rPr lang="en-US" sz="2400" dirty="0">
                <a:effectLst/>
                <a:latin typeface="Calibri" panose="020F0502020204030204" pitchFamily="34" charset="0"/>
                <a:ea typeface="Calibri" panose="020F0502020204030204" pitchFamily="34" charset="0"/>
              </a:rPr>
              <a:t>Public Private Engagement (PPE) for Early Warnings For All (EW4A)</a:t>
            </a:r>
            <a:endParaRPr lang="en-US" sz="2400" dirty="0"/>
          </a:p>
        </p:txBody>
      </p:sp>
      <p:sp>
        <p:nvSpPr>
          <p:cNvPr id="3" name="Subtitle 2">
            <a:extLst>
              <a:ext uri="{FF2B5EF4-FFF2-40B4-BE49-F238E27FC236}">
                <a16:creationId xmlns:a16="http://schemas.microsoft.com/office/drawing/2014/main" id="{FF44D049-6846-6CF7-F66A-7FE1EC56C75A}"/>
              </a:ext>
            </a:extLst>
          </p:cNvPr>
          <p:cNvSpPr>
            <a:spLocks noGrp="1"/>
          </p:cNvSpPr>
          <p:nvPr>
            <p:ph type="subTitle" idx="1"/>
          </p:nvPr>
        </p:nvSpPr>
        <p:spPr>
          <a:xfrm>
            <a:off x="1524000" y="3602038"/>
            <a:ext cx="9144000" cy="433668"/>
          </a:xfrm>
        </p:spPr>
        <p:txBody>
          <a:bodyPr/>
          <a:lstStyle/>
          <a:p>
            <a:r>
              <a:rPr lang="en-US" sz="1800" dirty="0"/>
              <a:t>Geneva, Switzerland, 26 May 2023</a:t>
            </a:r>
          </a:p>
        </p:txBody>
      </p:sp>
      <p:sp>
        <p:nvSpPr>
          <p:cNvPr id="4" name="Subtitle 2">
            <a:extLst>
              <a:ext uri="{FF2B5EF4-FFF2-40B4-BE49-F238E27FC236}">
                <a16:creationId xmlns:a16="http://schemas.microsoft.com/office/drawing/2014/main" id="{F73FC09E-2FD1-501F-0D12-C1373717B3C5}"/>
              </a:ext>
            </a:extLst>
          </p:cNvPr>
          <p:cNvSpPr txBox="1">
            <a:spLocks/>
          </p:cNvSpPr>
          <p:nvPr/>
        </p:nvSpPr>
        <p:spPr>
          <a:xfrm>
            <a:off x="0" y="4662535"/>
            <a:ext cx="12192000" cy="10080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Joshua Campbell</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Chair of HMEI</a:t>
            </a:r>
          </a:p>
        </p:txBody>
      </p:sp>
    </p:spTree>
    <p:extLst>
      <p:ext uri="{BB962C8B-B14F-4D97-AF65-F5344CB8AC3E}">
        <p14:creationId xmlns:p14="http://schemas.microsoft.com/office/powerpoint/2010/main" val="1553631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7" name="Picture 6" descr="ripples.jpg">
            <a:extLst>
              <a:ext uri="{FF2B5EF4-FFF2-40B4-BE49-F238E27FC236}">
                <a16:creationId xmlns:a16="http://schemas.microsoft.com/office/drawing/2014/main" id="{BFEA0F4D-EEAA-09E1-5627-479D29219B05}"/>
              </a:ext>
            </a:extLst>
          </p:cNvPr>
          <p:cNvPicPr>
            <a:picLocks noChangeAspect="1"/>
          </p:cNvPicPr>
          <p:nvPr/>
        </p:nvPicPr>
        <p:blipFill rotWithShape="1">
          <a:blip r:embed="rId2">
            <a:extLst>
              <a:ext uri="{28A0092B-C50C-407E-A947-70E740481C1C}">
                <a14:useLocalDpi xmlns:a14="http://schemas.microsoft.com/office/drawing/2010/main" val="0"/>
              </a:ext>
            </a:extLst>
          </a:blip>
          <a:srcRect b="2174"/>
          <a:stretch/>
        </p:blipFill>
        <p:spPr bwMode="auto">
          <a:xfrm>
            <a:off x="0" y="0"/>
            <a:ext cx="12192000" cy="567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90645D3B-BA5A-2E86-6712-1112023CF70B}"/>
              </a:ext>
            </a:extLst>
          </p:cNvPr>
          <p:cNvPicPr>
            <a:picLocks noChangeAspect="1"/>
          </p:cNvPicPr>
          <p:nvPr/>
        </p:nvPicPr>
        <p:blipFill>
          <a:blip r:embed="rId3"/>
          <a:stretch>
            <a:fillRect/>
          </a:stretch>
        </p:blipFill>
        <p:spPr>
          <a:xfrm>
            <a:off x="0" y="5670557"/>
            <a:ext cx="12192000" cy="1187443"/>
          </a:xfrm>
          <a:prstGeom prst="rect">
            <a:avLst/>
          </a:prstGeom>
        </p:spPr>
      </p:pic>
      <p:sp>
        <p:nvSpPr>
          <p:cNvPr id="8" name="TextBox 7">
            <a:extLst>
              <a:ext uri="{FF2B5EF4-FFF2-40B4-BE49-F238E27FC236}">
                <a16:creationId xmlns:a16="http://schemas.microsoft.com/office/drawing/2014/main" id="{25BA32BB-92C4-303D-F6B4-AB21DD703A4B}"/>
              </a:ext>
            </a:extLst>
          </p:cNvPr>
          <p:cNvSpPr txBox="1"/>
          <p:nvPr/>
        </p:nvSpPr>
        <p:spPr>
          <a:xfrm>
            <a:off x="4629150" y="5756738"/>
            <a:ext cx="2933700" cy="584775"/>
          </a:xfrm>
          <a:prstGeom prst="rect">
            <a:avLst/>
          </a:prstGeom>
          <a:noFill/>
        </p:spPr>
        <p:txBody>
          <a:bodyPr wrap="square" rtlCol="0">
            <a:spAutoFit/>
          </a:bodyPr>
          <a:lstStyle/>
          <a:p>
            <a:pPr algn="ctr"/>
            <a:r>
              <a:rPr lang="en-US" sz="3200" b="1" dirty="0"/>
              <a:t>Thank You!</a:t>
            </a:r>
          </a:p>
        </p:txBody>
      </p:sp>
    </p:spTree>
    <p:extLst>
      <p:ext uri="{BB962C8B-B14F-4D97-AF65-F5344CB8AC3E}">
        <p14:creationId xmlns:p14="http://schemas.microsoft.com/office/powerpoint/2010/main" val="841274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32FAA-E4AF-8022-4A3C-4B63CEE6E761}"/>
              </a:ext>
            </a:extLst>
          </p:cNvPr>
          <p:cNvSpPr>
            <a:spLocks noGrp="1"/>
          </p:cNvSpPr>
          <p:nvPr>
            <p:ph type="title"/>
          </p:nvPr>
        </p:nvSpPr>
        <p:spPr/>
        <p:txBody>
          <a:bodyPr/>
          <a:lstStyle/>
          <a:p>
            <a:r>
              <a:rPr lang="en-US" b="1" dirty="0"/>
              <a:t>HMEI Exists Because</a:t>
            </a:r>
          </a:p>
        </p:txBody>
      </p:sp>
      <p:sp>
        <p:nvSpPr>
          <p:cNvPr id="3" name="Content Placeholder 2">
            <a:extLst>
              <a:ext uri="{FF2B5EF4-FFF2-40B4-BE49-F238E27FC236}">
                <a16:creationId xmlns:a16="http://schemas.microsoft.com/office/drawing/2014/main" id="{75E46394-BC39-DE00-56DC-CCAD3066EA4D}"/>
              </a:ext>
            </a:extLst>
          </p:cNvPr>
          <p:cNvSpPr>
            <a:spLocks noGrp="1"/>
          </p:cNvSpPr>
          <p:nvPr>
            <p:ph idx="1"/>
          </p:nvPr>
        </p:nvSpPr>
        <p:spPr>
          <a:xfrm>
            <a:off x="838200" y="1524000"/>
            <a:ext cx="10515600" cy="4220901"/>
          </a:xfrm>
        </p:spPr>
        <p:txBody>
          <a:bodyPr>
            <a:normAutofit/>
          </a:bodyPr>
          <a:lstStyle/>
          <a:p>
            <a:pPr marL="0" indent="0">
              <a:buNone/>
            </a:pPr>
            <a:r>
              <a:rPr lang="en-US" sz="3200" u="sng" dirty="0"/>
              <a:t>Why</a:t>
            </a:r>
          </a:p>
          <a:p>
            <a:r>
              <a:rPr lang="en-US" dirty="0">
                <a:solidFill>
                  <a:prstClr val="black">
                    <a:lumMod val="65000"/>
                    <a:lumOff val="35000"/>
                  </a:prstClr>
                </a:solidFill>
              </a:rPr>
              <a:t>We believe </a:t>
            </a:r>
            <a:r>
              <a:rPr lang="en-US" b="1" dirty="0">
                <a:solidFill>
                  <a:srgbClr val="0070C0"/>
                </a:solidFill>
              </a:rPr>
              <a:t>private companies </a:t>
            </a:r>
            <a:r>
              <a:rPr lang="en-US" dirty="0">
                <a:solidFill>
                  <a:prstClr val="black">
                    <a:lumMod val="65000"/>
                    <a:lumOff val="35000"/>
                  </a:prstClr>
                </a:solidFill>
              </a:rPr>
              <a:t>play a critical role in the collaborative development of </a:t>
            </a:r>
            <a:r>
              <a:rPr lang="en-US" b="1" dirty="0">
                <a:solidFill>
                  <a:srgbClr val="0070C0"/>
                </a:solidFill>
              </a:rPr>
              <a:t>fit for purpose, sustainable solutions </a:t>
            </a:r>
            <a:r>
              <a:rPr lang="en-US" dirty="0">
                <a:solidFill>
                  <a:prstClr val="black">
                    <a:lumMod val="65000"/>
                    <a:lumOff val="35000"/>
                  </a:prstClr>
                </a:solidFill>
              </a:rPr>
              <a:t>- </a:t>
            </a:r>
            <a:r>
              <a:rPr lang="en-US" u="sng" dirty="0">
                <a:solidFill>
                  <a:prstClr val="black">
                    <a:lumMod val="65000"/>
                    <a:lumOff val="35000"/>
                  </a:prstClr>
                </a:solidFill>
              </a:rPr>
              <a:t>equipment</a:t>
            </a:r>
            <a:r>
              <a:rPr lang="en-US" dirty="0">
                <a:solidFill>
                  <a:prstClr val="black">
                    <a:lumMod val="65000"/>
                    <a:lumOff val="35000"/>
                  </a:prstClr>
                </a:solidFill>
              </a:rPr>
              <a:t>, </a:t>
            </a:r>
            <a:r>
              <a:rPr lang="en-US" u="sng" dirty="0">
                <a:solidFill>
                  <a:prstClr val="black">
                    <a:lumMod val="65000"/>
                    <a:lumOff val="35000"/>
                  </a:prstClr>
                </a:solidFill>
              </a:rPr>
              <a:t>services</a:t>
            </a:r>
            <a:r>
              <a:rPr lang="en-US" dirty="0">
                <a:solidFill>
                  <a:prstClr val="black">
                    <a:lumMod val="65000"/>
                    <a:lumOff val="35000"/>
                  </a:prstClr>
                </a:solidFill>
              </a:rPr>
              <a:t>, and </a:t>
            </a:r>
            <a:r>
              <a:rPr lang="en-US" u="sng" dirty="0">
                <a:solidFill>
                  <a:prstClr val="black">
                    <a:lumMod val="65000"/>
                    <a:lumOff val="35000"/>
                  </a:prstClr>
                </a:solidFill>
              </a:rPr>
              <a:t>software </a:t>
            </a:r>
            <a:r>
              <a:rPr lang="en-US" dirty="0">
                <a:solidFill>
                  <a:prstClr val="black">
                    <a:lumMod val="65000"/>
                    <a:lumOff val="35000"/>
                  </a:prstClr>
                </a:solidFill>
              </a:rPr>
              <a:t>- that </a:t>
            </a:r>
            <a:r>
              <a:rPr lang="en-US" b="1" dirty="0">
                <a:solidFill>
                  <a:srgbClr val="0070C0"/>
                </a:solidFill>
              </a:rPr>
              <a:t>empower</a:t>
            </a:r>
            <a:r>
              <a:rPr lang="en-US" dirty="0">
                <a:solidFill>
                  <a:prstClr val="black">
                    <a:lumMod val="65000"/>
                    <a:lumOff val="35000"/>
                  </a:prstClr>
                </a:solidFill>
              </a:rPr>
              <a:t> public institutions to fulfill their role as the authoritative and protective voice for their citizens</a:t>
            </a:r>
          </a:p>
          <a:p>
            <a:r>
              <a:rPr kumimoji="0" lang="en-US" sz="2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We believe </a:t>
            </a:r>
            <a:r>
              <a:rPr lang="en-US" b="1" dirty="0">
                <a:solidFill>
                  <a:srgbClr val="0070C0"/>
                </a:solidFill>
                <a:latin typeface="Calibri" panose="020F0502020204030204"/>
              </a:rPr>
              <a:t>public institutions </a:t>
            </a:r>
            <a:r>
              <a:rPr kumimoji="0" lang="en-US" sz="2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play a critical role in the </a:t>
            </a:r>
            <a:r>
              <a:rPr lang="en-US" b="1" dirty="0">
                <a:solidFill>
                  <a:srgbClr val="0070C0"/>
                </a:solidFill>
                <a:latin typeface="Calibri" panose="020F0502020204030204"/>
              </a:rPr>
              <a:t>protection</a:t>
            </a:r>
            <a:r>
              <a:rPr kumimoji="0" lang="en-US" sz="2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and improvement of </a:t>
            </a:r>
            <a:r>
              <a:rPr lang="en-US" b="1" dirty="0">
                <a:solidFill>
                  <a:srgbClr val="0070C0"/>
                </a:solidFill>
                <a:latin typeface="Calibri" panose="020F0502020204030204"/>
              </a:rPr>
              <a:t>lives and livelihoods </a:t>
            </a:r>
            <a:r>
              <a:rPr kumimoji="0" lang="en-US" sz="2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around the globe</a:t>
            </a:r>
          </a:p>
        </p:txBody>
      </p:sp>
    </p:spTree>
    <p:extLst>
      <p:ext uri="{BB962C8B-B14F-4D97-AF65-F5344CB8AC3E}">
        <p14:creationId xmlns:p14="http://schemas.microsoft.com/office/powerpoint/2010/main" val="566671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32FAA-E4AF-8022-4A3C-4B63CEE6E761}"/>
              </a:ext>
            </a:extLst>
          </p:cNvPr>
          <p:cNvSpPr>
            <a:spLocks noGrp="1"/>
          </p:cNvSpPr>
          <p:nvPr>
            <p:ph type="title"/>
          </p:nvPr>
        </p:nvSpPr>
        <p:spPr/>
        <p:txBody>
          <a:bodyPr/>
          <a:lstStyle/>
          <a:p>
            <a:r>
              <a:rPr lang="en-US" b="1" dirty="0"/>
              <a:t>HMEI Espouses</a:t>
            </a:r>
          </a:p>
        </p:txBody>
      </p:sp>
      <p:sp>
        <p:nvSpPr>
          <p:cNvPr id="3" name="Content Placeholder 2">
            <a:extLst>
              <a:ext uri="{FF2B5EF4-FFF2-40B4-BE49-F238E27FC236}">
                <a16:creationId xmlns:a16="http://schemas.microsoft.com/office/drawing/2014/main" id="{75E46394-BC39-DE00-56DC-CCAD3066EA4D}"/>
              </a:ext>
            </a:extLst>
          </p:cNvPr>
          <p:cNvSpPr>
            <a:spLocks noGrp="1"/>
          </p:cNvSpPr>
          <p:nvPr>
            <p:ph idx="1"/>
          </p:nvPr>
        </p:nvSpPr>
        <p:spPr>
          <a:xfrm>
            <a:off x="838200" y="1524000"/>
            <a:ext cx="10515600" cy="4220901"/>
          </a:xfrm>
        </p:spPr>
        <p:txBody>
          <a:bodyPr>
            <a:normAutofit/>
          </a:bodyPr>
          <a:lstStyle/>
          <a:p>
            <a:pPr marL="0" indent="0">
              <a:buNone/>
            </a:pPr>
            <a:r>
              <a:rPr lang="en-US" sz="3200" u="sng" dirty="0"/>
              <a:t>How</a:t>
            </a:r>
          </a:p>
          <a:p>
            <a:r>
              <a:rPr kumimoji="0" lang="en-US" sz="2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We </a:t>
            </a:r>
            <a:r>
              <a:rPr lang="en-US" b="1" dirty="0">
                <a:solidFill>
                  <a:srgbClr val="0070C0"/>
                </a:solidFill>
                <a:latin typeface="Calibri" panose="020F0502020204030204"/>
              </a:rPr>
              <a:t>build trust </a:t>
            </a:r>
            <a:r>
              <a:rPr kumimoji="0" lang="en-US" sz="2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by </a:t>
            </a:r>
            <a:r>
              <a:rPr lang="en-US" b="1" dirty="0">
                <a:solidFill>
                  <a:srgbClr val="0070C0"/>
                </a:solidFill>
                <a:latin typeface="Calibri" panose="020F0502020204030204"/>
              </a:rPr>
              <a:t>aligning</a:t>
            </a:r>
            <a:r>
              <a:rPr kumimoji="0" lang="en-US" sz="2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a:t>
            </a:r>
            <a:r>
              <a:rPr lang="en-US" b="1" dirty="0">
                <a:solidFill>
                  <a:srgbClr val="0070C0"/>
                </a:solidFill>
                <a:latin typeface="Calibri" panose="020F0502020204030204"/>
              </a:rPr>
              <a:t>public</a:t>
            </a:r>
            <a:r>
              <a:rPr lang="en-US" dirty="0">
                <a:solidFill>
                  <a:prstClr val="black">
                    <a:lumMod val="65000"/>
                    <a:lumOff val="35000"/>
                  </a:prstClr>
                </a:solidFill>
                <a:latin typeface="Calibri" panose="020F0502020204030204"/>
              </a:rPr>
              <a:t>,</a:t>
            </a:r>
            <a:r>
              <a:rPr lang="en-US" b="1" dirty="0">
                <a:solidFill>
                  <a:srgbClr val="0070C0"/>
                </a:solidFill>
                <a:latin typeface="Calibri" panose="020F0502020204030204"/>
              </a:rPr>
              <a:t> private</a:t>
            </a:r>
            <a:r>
              <a:rPr lang="en-US" dirty="0">
                <a:solidFill>
                  <a:prstClr val="black">
                    <a:lumMod val="65000"/>
                    <a:lumOff val="35000"/>
                  </a:prstClr>
                </a:solidFill>
                <a:latin typeface="Calibri" panose="020F0502020204030204"/>
              </a:rPr>
              <a:t>,</a:t>
            </a:r>
            <a:r>
              <a:rPr lang="en-US" b="1" dirty="0">
                <a:solidFill>
                  <a:srgbClr val="0070C0"/>
                </a:solidFill>
                <a:latin typeface="Calibri" panose="020F0502020204030204"/>
              </a:rPr>
              <a:t> </a:t>
            </a:r>
            <a:r>
              <a:rPr lang="en-US" dirty="0">
                <a:solidFill>
                  <a:prstClr val="black">
                    <a:lumMod val="65000"/>
                    <a:lumOff val="35000"/>
                  </a:prstClr>
                </a:solidFill>
                <a:latin typeface="Calibri" panose="020F0502020204030204"/>
              </a:rPr>
              <a:t>and</a:t>
            </a:r>
            <a:r>
              <a:rPr lang="en-US" b="1" dirty="0">
                <a:solidFill>
                  <a:srgbClr val="0070C0"/>
                </a:solidFill>
                <a:latin typeface="Calibri" panose="020F0502020204030204"/>
              </a:rPr>
              <a:t> academic </a:t>
            </a:r>
            <a:r>
              <a:rPr kumimoji="0" lang="en-US" sz="2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intellect and capabilities on </a:t>
            </a:r>
            <a:r>
              <a:rPr kumimoji="0" lang="en-US" sz="2800" b="0" i="0" u="none" strike="noStrike" kern="1200" cap="none" spc="0" normalizeH="0" baseline="0" noProof="0" dirty="0">
                <a:ln>
                  <a:noFill/>
                </a:ln>
                <a:solidFill>
                  <a:srgbClr val="E72627"/>
                </a:solidFill>
                <a:effectLst/>
                <a:uLnTx/>
                <a:uFillTx/>
                <a:latin typeface="Calibri" panose="020F0502020204030204"/>
                <a:ea typeface="+mn-ea"/>
                <a:cs typeface="+mn-cs"/>
              </a:rPr>
              <a:t>initiatives</a:t>
            </a:r>
            <a:r>
              <a:rPr lang="en-US" dirty="0">
                <a:solidFill>
                  <a:prstClr val="black">
                    <a:lumMod val="65000"/>
                    <a:lumOff val="35000"/>
                  </a:prstClr>
                </a:solidFill>
                <a:latin typeface="Calibri" panose="020F0502020204030204"/>
              </a:rPr>
              <a:t> and </a:t>
            </a:r>
            <a:r>
              <a:rPr kumimoji="0" lang="en-US" sz="2800" b="0" i="0" u="none" strike="noStrike" kern="1200" cap="none" spc="0" normalizeH="0" baseline="0" noProof="0" dirty="0">
                <a:ln>
                  <a:noFill/>
                </a:ln>
                <a:solidFill>
                  <a:srgbClr val="E72627"/>
                </a:solidFill>
                <a:effectLst/>
                <a:uLnTx/>
                <a:uFillTx/>
                <a:latin typeface="Calibri" panose="020F0502020204030204"/>
                <a:ea typeface="+mn-ea"/>
                <a:cs typeface="+mn-cs"/>
              </a:rPr>
              <a:t>resolutions </a:t>
            </a:r>
            <a:r>
              <a:rPr kumimoji="0" lang="en-US" sz="2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that will </a:t>
            </a:r>
            <a:r>
              <a:rPr lang="en-US" b="1" dirty="0">
                <a:solidFill>
                  <a:srgbClr val="0070C0"/>
                </a:solidFill>
                <a:latin typeface="Calibri" panose="020F0502020204030204"/>
              </a:rPr>
              <a:t>empower WMO Members </a:t>
            </a:r>
            <a:r>
              <a:rPr kumimoji="0" lang="en-US" sz="2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to carry out their duty to </a:t>
            </a:r>
            <a:r>
              <a:rPr lang="en-US" b="1" dirty="0">
                <a:solidFill>
                  <a:srgbClr val="0070C0"/>
                </a:solidFill>
                <a:latin typeface="Calibri" panose="020F0502020204030204"/>
              </a:rPr>
              <a:t>protect</a:t>
            </a:r>
            <a:r>
              <a:rPr kumimoji="0" lang="en-US" sz="2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and </a:t>
            </a:r>
            <a:r>
              <a:rPr lang="en-US" b="1" dirty="0">
                <a:solidFill>
                  <a:srgbClr val="0070C0"/>
                </a:solidFill>
                <a:latin typeface="Calibri" panose="020F0502020204030204"/>
              </a:rPr>
              <a:t>enhance</a:t>
            </a:r>
            <a:r>
              <a:rPr kumimoji="0" lang="en-US" sz="2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the </a:t>
            </a:r>
            <a:r>
              <a:rPr lang="en-US" b="1" dirty="0">
                <a:solidFill>
                  <a:srgbClr val="0070C0"/>
                </a:solidFill>
                <a:latin typeface="Calibri" panose="020F0502020204030204"/>
              </a:rPr>
              <a:t>lives and livelihoods </a:t>
            </a:r>
            <a:r>
              <a:rPr kumimoji="0" lang="en-US" sz="2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of their citizens.</a:t>
            </a:r>
          </a:p>
        </p:txBody>
      </p:sp>
      <p:sp>
        <p:nvSpPr>
          <p:cNvPr id="4" name="TextBox 3">
            <a:extLst>
              <a:ext uri="{FF2B5EF4-FFF2-40B4-BE49-F238E27FC236}">
                <a16:creationId xmlns:a16="http://schemas.microsoft.com/office/drawing/2014/main" id="{2849EADB-3F55-8E81-FA8A-291A92AF6265}"/>
              </a:ext>
            </a:extLst>
          </p:cNvPr>
          <p:cNvSpPr txBox="1"/>
          <p:nvPr/>
        </p:nvSpPr>
        <p:spPr>
          <a:xfrm>
            <a:off x="2804933" y="4128304"/>
            <a:ext cx="1358096" cy="369332"/>
          </a:xfrm>
          <a:prstGeom prst="rect">
            <a:avLst/>
          </a:prstGeom>
          <a:noFill/>
        </p:spPr>
        <p:txBody>
          <a:bodyPr wrap="square" rtlCol="0">
            <a:spAutoFit/>
          </a:bodyPr>
          <a:lstStyle/>
          <a:p>
            <a:r>
              <a:rPr lang="en-US" dirty="0"/>
              <a:t>GCOS</a:t>
            </a:r>
          </a:p>
        </p:txBody>
      </p:sp>
      <p:sp>
        <p:nvSpPr>
          <p:cNvPr id="5" name="TextBox 4">
            <a:extLst>
              <a:ext uri="{FF2B5EF4-FFF2-40B4-BE49-F238E27FC236}">
                <a16:creationId xmlns:a16="http://schemas.microsoft.com/office/drawing/2014/main" id="{E2ADA3DB-DDA8-9506-4424-980CDEAB7C9B}"/>
              </a:ext>
            </a:extLst>
          </p:cNvPr>
          <p:cNvSpPr txBox="1"/>
          <p:nvPr/>
        </p:nvSpPr>
        <p:spPr>
          <a:xfrm>
            <a:off x="1146378" y="3943638"/>
            <a:ext cx="1358096" cy="369332"/>
          </a:xfrm>
          <a:prstGeom prst="rect">
            <a:avLst/>
          </a:prstGeom>
          <a:noFill/>
        </p:spPr>
        <p:txBody>
          <a:bodyPr wrap="square" rtlCol="0">
            <a:spAutoFit/>
          </a:bodyPr>
          <a:lstStyle/>
          <a:p>
            <a:r>
              <a:rPr lang="en-US" dirty="0"/>
              <a:t>GBON</a:t>
            </a:r>
          </a:p>
        </p:txBody>
      </p:sp>
      <p:sp>
        <p:nvSpPr>
          <p:cNvPr id="6" name="TextBox 5">
            <a:extLst>
              <a:ext uri="{FF2B5EF4-FFF2-40B4-BE49-F238E27FC236}">
                <a16:creationId xmlns:a16="http://schemas.microsoft.com/office/drawing/2014/main" id="{CDD29159-6A84-4B38-6681-593EE9444E33}"/>
              </a:ext>
            </a:extLst>
          </p:cNvPr>
          <p:cNvSpPr txBox="1"/>
          <p:nvPr/>
        </p:nvSpPr>
        <p:spPr>
          <a:xfrm>
            <a:off x="1365814" y="5074970"/>
            <a:ext cx="1358096" cy="369332"/>
          </a:xfrm>
          <a:prstGeom prst="rect">
            <a:avLst/>
          </a:prstGeom>
          <a:noFill/>
        </p:spPr>
        <p:txBody>
          <a:bodyPr wrap="square" rtlCol="0">
            <a:spAutoFit/>
          </a:bodyPr>
          <a:lstStyle/>
          <a:p>
            <a:r>
              <a:rPr lang="en-US" dirty="0"/>
              <a:t>WIGOS</a:t>
            </a:r>
          </a:p>
        </p:txBody>
      </p:sp>
      <p:sp>
        <p:nvSpPr>
          <p:cNvPr id="7" name="TextBox 6">
            <a:extLst>
              <a:ext uri="{FF2B5EF4-FFF2-40B4-BE49-F238E27FC236}">
                <a16:creationId xmlns:a16="http://schemas.microsoft.com/office/drawing/2014/main" id="{E6205E8D-C15F-3D32-AB3F-861BCDE55F20}"/>
              </a:ext>
            </a:extLst>
          </p:cNvPr>
          <p:cNvSpPr txBox="1"/>
          <p:nvPr/>
        </p:nvSpPr>
        <p:spPr>
          <a:xfrm>
            <a:off x="4858475" y="4405039"/>
            <a:ext cx="1358096" cy="369332"/>
          </a:xfrm>
          <a:prstGeom prst="rect">
            <a:avLst/>
          </a:prstGeom>
          <a:noFill/>
        </p:spPr>
        <p:txBody>
          <a:bodyPr wrap="square" rtlCol="0">
            <a:spAutoFit/>
          </a:bodyPr>
          <a:lstStyle/>
          <a:p>
            <a:r>
              <a:rPr lang="en-US" dirty="0"/>
              <a:t>OSCAR</a:t>
            </a:r>
          </a:p>
        </p:txBody>
      </p:sp>
      <p:sp>
        <p:nvSpPr>
          <p:cNvPr id="8" name="TextBox 7">
            <a:extLst>
              <a:ext uri="{FF2B5EF4-FFF2-40B4-BE49-F238E27FC236}">
                <a16:creationId xmlns:a16="http://schemas.microsoft.com/office/drawing/2014/main" id="{2682CF4B-B8C4-D7B6-9E27-6064F0DA1D2C}"/>
              </a:ext>
            </a:extLst>
          </p:cNvPr>
          <p:cNvSpPr txBox="1"/>
          <p:nvPr/>
        </p:nvSpPr>
        <p:spPr>
          <a:xfrm>
            <a:off x="6817490" y="4128304"/>
            <a:ext cx="1358096" cy="369332"/>
          </a:xfrm>
          <a:prstGeom prst="rect">
            <a:avLst/>
          </a:prstGeom>
          <a:noFill/>
        </p:spPr>
        <p:txBody>
          <a:bodyPr wrap="square" rtlCol="0">
            <a:spAutoFit/>
          </a:bodyPr>
          <a:lstStyle/>
          <a:p>
            <a:r>
              <a:rPr lang="en-US" dirty="0"/>
              <a:t>WIS2.0</a:t>
            </a:r>
          </a:p>
        </p:txBody>
      </p:sp>
      <p:sp>
        <p:nvSpPr>
          <p:cNvPr id="9" name="TextBox 8">
            <a:extLst>
              <a:ext uri="{FF2B5EF4-FFF2-40B4-BE49-F238E27FC236}">
                <a16:creationId xmlns:a16="http://schemas.microsoft.com/office/drawing/2014/main" id="{56E38B20-F906-6C0E-1846-43B89FB3D617}"/>
              </a:ext>
            </a:extLst>
          </p:cNvPr>
          <p:cNvSpPr txBox="1"/>
          <p:nvPr/>
        </p:nvSpPr>
        <p:spPr>
          <a:xfrm>
            <a:off x="3566933" y="4890304"/>
            <a:ext cx="1358096" cy="369332"/>
          </a:xfrm>
          <a:prstGeom prst="rect">
            <a:avLst/>
          </a:prstGeom>
          <a:noFill/>
        </p:spPr>
        <p:txBody>
          <a:bodyPr wrap="square" rtlCol="0">
            <a:spAutoFit/>
          </a:bodyPr>
          <a:lstStyle/>
          <a:p>
            <a:r>
              <a:rPr lang="en-US" dirty="0"/>
              <a:t>EW4ALL</a:t>
            </a:r>
          </a:p>
        </p:txBody>
      </p:sp>
      <p:sp>
        <p:nvSpPr>
          <p:cNvPr id="10" name="TextBox 9">
            <a:extLst>
              <a:ext uri="{FF2B5EF4-FFF2-40B4-BE49-F238E27FC236}">
                <a16:creationId xmlns:a16="http://schemas.microsoft.com/office/drawing/2014/main" id="{204669C6-47A0-8171-D18B-75F95D984872}"/>
              </a:ext>
            </a:extLst>
          </p:cNvPr>
          <p:cNvSpPr txBox="1"/>
          <p:nvPr/>
        </p:nvSpPr>
        <p:spPr>
          <a:xfrm>
            <a:off x="6781318" y="4705638"/>
            <a:ext cx="1358096" cy="369332"/>
          </a:xfrm>
          <a:prstGeom prst="rect">
            <a:avLst/>
          </a:prstGeom>
          <a:noFill/>
        </p:spPr>
        <p:txBody>
          <a:bodyPr wrap="square" rtlCol="0">
            <a:spAutoFit/>
          </a:bodyPr>
          <a:lstStyle/>
          <a:p>
            <a:r>
              <a:rPr lang="en-US" dirty="0"/>
              <a:t>IOM-136</a:t>
            </a:r>
          </a:p>
        </p:txBody>
      </p:sp>
      <p:sp>
        <p:nvSpPr>
          <p:cNvPr id="11" name="TextBox 10">
            <a:extLst>
              <a:ext uri="{FF2B5EF4-FFF2-40B4-BE49-F238E27FC236}">
                <a16:creationId xmlns:a16="http://schemas.microsoft.com/office/drawing/2014/main" id="{9E4939AE-6F26-452C-BA92-3116AC5822D5}"/>
              </a:ext>
            </a:extLst>
          </p:cNvPr>
          <p:cNvSpPr txBox="1"/>
          <p:nvPr/>
        </p:nvSpPr>
        <p:spPr>
          <a:xfrm>
            <a:off x="8480386" y="4107956"/>
            <a:ext cx="1358096" cy="369332"/>
          </a:xfrm>
          <a:prstGeom prst="rect">
            <a:avLst/>
          </a:prstGeom>
          <a:noFill/>
        </p:spPr>
        <p:txBody>
          <a:bodyPr wrap="square" rtlCol="0">
            <a:spAutoFit/>
          </a:bodyPr>
          <a:lstStyle/>
          <a:p>
            <a:r>
              <a:rPr lang="en-US" dirty="0"/>
              <a:t>Resolution 1</a:t>
            </a:r>
          </a:p>
        </p:txBody>
      </p:sp>
      <p:sp>
        <p:nvSpPr>
          <p:cNvPr id="12" name="TextBox 11">
            <a:extLst>
              <a:ext uri="{FF2B5EF4-FFF2-40B4-BE49-F238E27FC236}">
                <a16:creationId xmlns:a16="http://schemas.microsoft.com/office/drawing/2014/main" id="{2F5EAA97-314C-780F-8B3A-C7F1295A9A65}"/>
              </a:ext>
            </a:extLst>
          </p:cNvPr>
          <p:cNvSpPr txBox="1"/>
          <p:nvPr/>
        </p:nvSpPr>
        <p:spPr>
          <a:xfrm>
            <a:off x="7548624" y="5712635"/>
            <a:ext cx="1358096" cy="369332"/>
          </a:xfrm>
          <a:prstGeom prst="rect">
            <a:avLst/>
          </a:prstGeom>
          <a:noFill/>
        </p:spPr>
        <p:txBody>
          <a:bodyPr wrap="square" rtlCol="0">
            <a:spAutoFit/>
          </a:bodyPr>
          <a:lstStyle/>
          <a:p>
            <a:r>
              <a:rPr lang="en-US" dirty="0"/>
              <a:t>TECO</a:t>
            </a:r>
          </a:p>
        </p:txBody>
      </p:sp>
      <p:sp>
        <p:nvSpPr>
          <p:cNvPr id="13" name="TextBox 12">
            <a:extLst>
              <a:ext uri="{FF2B5EF4-FFF2-40B4-BE49-F238E27FC236}">
                <a16:creationId xmlns:a16="http://schemas.microsoft.com/office/drawing/2014/main" id="{CB672875-9134-BA51-5369-9AB5B9AB32C8}"/>
              </a:ext>
            </a:extLst>
          </p:cNvPr>
          <p:cNvSpPr txBox="1"/>
          <p:nvPr/>
        </p:nvSpPr>
        <p:spPr>
          <a:xfrm>
            <a:off x="4925029" y="5560235"/>
            <a:ext cx="1641676" cy="369332"/>
          </a:xfrm>
          <a:prstGeom prst="rect">
            <a:avLst/>
          </a:prstGeom>
          <a:noFill/>
        </p:spPr>
        <p:txBody>
          <a:bodyPr wrap="square" rtlCol="0">
            <a:spAutoFit/>
          </a:bodyPr>
          <a:lstStyle/>
          <a:p>
            <a:r>
              <a:rPr lang="en-US" dirty="0"/>
              <a:t>WMO Guide 8</a:t>
            </a:r>
          </a:p>
        </p:txBody>
      </p:sp>
      <p:sp>
        <p:nvSpPr>
          <p:cNvPr id="14" name="TextBox 13">
            <a:extLst>
              <a:ext uri="{FF2B5EF4-FFF2-40B4-BE49-F238E27FC236}">
                <a16:creationId xmlns:a16="http://schemas.microsoft.com/office/drawing/2014/main" id="{055F43C9-7B8A-9A86-A09F-A47456F00B5B}"/>
              </a:ext>
            </a:extLst>
          </p:cNvPr>
          <p:cNvSpPr txBox="1"/>
          <p:nvPr/>
        </p:nvSpPr>
        <p:spPr>
          <a:xfrm>
            <a:off x="5729710" y="4930908"/>
            <a:ext cx="1358096" cy="369332"/>
          </a:xfrm>
          <a:prstGeom prst="rect">
            <a:avLst/>
          </a:prstGeom>
          <a:noFill/>
        </p:spPr>
        <p:txBody>
          <a:bodyPr wrap="square" rtlCol="0">
            <a:spAutoFit/>
          </a:bodyPr>
          <a:lstStyle/>
          <a:p>
            <a:r>
              <a:rPr lang="en-US" dirty="0"/>
              <a:t>SOFF</a:t>
            </a:r>
          </a:p>
        </p:txBody>
      </p:sp>
      <p:sp>
        <p:nvSpPr>
          <p:cNvPr id="15" name="TextBox 14">
            <a:extLst>
              <a:ext uri="{FF2B5EF4-FFF2-40B4-BE49-F238E27FC236}">
                <a16:creationId xmlns:a16="http://schemas.microsoft.com/office/drawing/2014/main" id="{21FD4D05-90CC-32D7-06F0-EC8627705C09}"/>
              </a:ext>
            </a:extLst>
          </p:cNvPr>
          <p:cNvSpPr txBox="1"/>
          <p:nvPr/>
        </p:nvSpPr>
        <p:spPr>
          <a:xfrm>
            <a:off x="3420801" y="5785505"/>
            <a:ext cx="1358096" cy="369332"/>
          </a:xfrm>
          <a:prstGeom prst="rect">
            <a:avLst/>
          </a:prstGeom>
          <a:noFill/>
        </p:spPr>
        <p:txBody>
          <a:bodyPr wrap="square" rtlCol="0">
            <a:spAutoFit/>
          </a:bodyPr>
          <a:lstStyle/>
          <a:p>
            <a:r>
              <a:rPr lang="en-US" dirty="0"/>
              <a:t>SERCOM</a:t>
            </a:r>
          </a:p>
        </p:txBody>
      </p:sp>
      <p:sp>
        <p:nvSpPr>
          <p:cNvPr id="16" name="TextBox 15">
            <a:extLst>
              <a:ext uri="{FF2B5EF4-FFF2-40B4-BE49-F238E27FC236}">
                <a16:creationId xmlns:a16="http://schemas.microsoft.com/office/drawing/2014/main" id="{293E6E8D-B6E2-409E-8540-5F5114CB995C}"/>
              </a:ext>
            </a:extLst>
          </p:cNvPr>
          <p:cNvSpPr txBox="1"/>
          <p:nvPr/>
        </p:nvSpPr>
        <p:spPr>
          <a:xfrm>
            <a:off x="8930110" y="4910295"/>
            <a:ext cx="1358096" cy="369332"/>
          </a:xfrm>
          <a:prstGeom prst="rect">
            <a:avLst/>
          </a:prstGeom>
          <a:noFill/>
        </p:spPr>
        <p:txBody>
          <a:bodyPr wrap="square" rtlCol="0">
            <a:spAutoFit/>
          </a:bodyPr>
          <a:lstStyle/>
          <a:p>
            <a:r>
              <a:rPr lang="en-US" dirty="0"/>
              <a:t>INFCOM</a:t>
            </a:r>
          </a:p>
        </p:txBody>
      </p:sp>
      <p:sp>
        <p:nvSpPr>
          <p:cNvPr id="17" name="TextBox 16">
            <a:extLst>
              <a:ext uri="{FF2B5EF4-FFF2-40B4-BE49-F238E27FC236}">
                <a16:creationId xmlns:a16="http://schemas.microsoft.com/office/drawing/2014/main" id="{0ACDC593-62B8-3896-E709-8BA3633E83C4}"/>
              </a:ext>
            </a:extLst>
          </p:cNvPr>
          <p:cNvSpPr txBox="1"/>
          <p:nvPr/>
        </p:nvSpPr>
        <p:spPr>
          <a:xfrm>
            <a:off x="6658820" y="5287701"/>
            <a:ext cx="1358096" cy="369332"/>
          </a:xfrm>
          <a:prstGeom prst="rect">
            <a:avLst/>
          </a:prstGeom>
          <a:noFill/>
        </p:spPr>
        <p:txBody>
          <a:bodyPr wrap="square" rtlCol="0">
            <a:spAutoFit/>
          </a:bodyPr>
          <a:lstStyle/>
          <a:p>
            <a:r>
              <a:rPr lang="en-US" dirty="0"/>
              <a:t>PPE</a:t>
            </a:r>
          </a:p>
        </p:txBody>
      </p:sp>
      <p:sp>
        <p:nvSpPr>
          <p:cNvPr id="18" name="TextBox 17">
            <a:extLst>
              <a:ext uri="{FF2B5EF4-FFF2-40B4-BE49-F238E27FC236}">
                <a16:creationId xmlns:a16="http://schemas.microsoft.com/office/drawing/2014/main" id="{EE19DFC0-AB04-4A8F-53E9-1E5BE88054BC}"/>
              </a:ext>
            </a:extLst>
          </p:cNvPr>
          <p:cNvSpPr txBox="1"/>
          <p:nvPr/>
        </p:nvSpPr>
        <p:spPr>
          <a:xfrm>
            <a:off x="751391" y="4477288"/>
            <a:ext cx="1886432" cy="369332"/>
          </a:xfrm>
          <a:prstGeom prst="rect">
            <a:avLst/>
          </a:prstGeom>
          <a:noFill/>
        </p:spPr>
        <p:txBody>
          <a:bodyPr wrap="square" rtlCol="0">
            <a:spAutoFit/>
          </a:bodyPr>
          <a:lstStyle/>
          <a:p>
            <a:r>
              <a:rPr lang="en-US" dirty="0"/>
              <a:t>ET/JET/RB/TT/WG</a:t>
            </a:r>
          </a:p>
        </p:txBody>
      </p:sp>
      <p:sp>
        <p:nvSpPr>
          <p:cNvPr id="19" name="TextBox 18">
            <a:extLst>
              <a:ext uri="{FF2B5EF4-FFF2-40B4-BE49-F238E27FC236}">
                <a16:creationId xmlns:a16="http://schemas.microsoft.com/office/drawing/2014/main" id="{71E62415-838D-8720-1803-F52AD4AD81BE}"/>
              </a:ext>
            </a:extLst>
          </p:cNvPr>
          <p:cNvSpPr txBox="1"/>
          <p:nvPr/>
        </p:nvSpPr>
        <p:spPr>
          <a:xfrm>
            <a:off x="5646037" y="3903034"/>
            <a:ext cx="1358096" cy="369332"/>
          </a:xfrm>
          <a:prstGeom prst="rect">
            <a:avLst/>
          </a:prstGeom>
          <a:noFill/>
        </p:spPr>
        <p:txBody>
          <a:bodyPr wrap="square" rtlCol="0">
            <a:spAutoFit/>
          </a:bodyPr>
          <a:lstStyle/>
          <a:p>
            <a:r>
              <a:rPr lang="en-US" dirty="0"/>
              <a:t>G3W</a:t>
            </a:r>
          </a:p>
        </p:txBody>
      </p:sp>
      <p:sp>
        <p:nvSpPr>
          <p:cNvPr id="20" name="TextBox 19">
            <a:extLst>
              <a:ext uri="{FF2B5EF4-FFF2-40B4-BE49-F238E27FC236}">
                <a16:creationId xmlns:a16="http://schemas.microsoft.com/office/drawing/2014/main" id="{775A55F9-960B-50CC-F730-A7271399C3D7}"/>
              </a:ext>
            </a:extLst>
          </p:cNvPr>
          <p:cNvSpPr txBox="1"/>
          <p:nvPr/>
        </p:nvSpPr>
        <p:spPr>
          <a:xfrm>
            <a:off x="3878968" y="4155841"/>
            <a:ext cx="1358096" cy="369332"/>
          </a:xfrm>
          <a:prstGeom prst="rect">
            <a:avLst/>
          </a:prstGeom>
          <a:noFill/>
        </p:spPr>
        <p:txBody>
          <a:bodyPr wrap="square" rtlCol="0">
            <a:spAutoFit/>
          </a:bodyPr>
          <a:lstStyle/>
          <a:p>
            <a:r>
              <a:rPr lang="en-US" dirty="0"/>
              <a:t>OCP</a:t>
            </a:r>
          </a:p>
        </p:txBody>
      </p:sp>
      <p:sp>
        <p:nvSpPr>
          <p:cNvPr id="21" name="TextBox 20">
            <a:extLst>
              <a:ext uri="{FF2B5EF4-FFF2-40B4-BE49-F238E27FC236}">
                <a16:creationId xmlns:a16="http://schemas.microsoft.com/office/drawing/2014/main" id="{7964D54A-770E-7A55-8B7E-157889E95A7C}"/>
              </a:ext>
            </a:extLst>
          </p:cNvPr>
          <p:cNvSpPr txBox="1"/>
          <p:nvPr/>
        </p:nvSpPr>
        <p:spPr>
          <a:xfrm>
            <a:off x="6215609" y="6122571"/>
            <a:ext cx="1358096" cy="369332"/>
          </a:xfrm>
          <a:prstGeom prst="rect">
            <a:avLst/>
          </a:prstGeom>
          <a:noFill/>
        </p:spPr>
        <p:txBody>
          <a:bodyPr wrap="square" rtlCol="0">
            <a:spAutoFit/>
          </a:bodyPr>
          <a:lstStyle/>
          <a:p>
            <a:r>
              <a:rPr lang="en-US" dirty="0"/>
              <a:t>GAW</a:t>
            </a:r>
          </a:p>
        </p:txBody>
      </p:sp>
      <p:sp>
        <p:nvSpPr>
          <p:cNvPr id="22" name="TextBox 21">
            <a:extLst>
              <a:ext uri="{FF2B5EF4-FFF2-40B4-BE49-F238E27FC236}">
                <a16:creationId xmlns:a16="http://schemas.microsoft.com/office/drawing/2014/main" id="{76A59F57-7CE8-2C8B-81A5-2F516F3463EF}"/>
              </a:ext>
            </a:extLst>
          </p:cNvPr>
          <p:cNvSpPr txBox="1"/>
          <p:nvPr/>
        </p:nvSpPr>
        <p:spPr>
          <a:xfrm>
            <a:off x="2637823" y="5204672"/>
            <a:ext cx="1358096" cy="369332"/>
          </a:xfrm>
          <a:prstGeom prst="rect">
            <a:avLst/>
          </a:prstGeom>
          <a:noFill/>
        </p:spPr>
        <p:txBody>
          <a:bodyPr wrap="square" rtlCol="0">
            <a:spAutoFit/>
          </a:bodyPr>
          <a:lstStyle/>
          <a:p>
            <a:r>
              <a:rPr lang="en-US" dirty="0"/>
              <a:t>SCs</a:t>
            </a:r>
          </a:p>
        </p:txBody>
      </p:sp>
    </p:spTree>
    <p:extLst>
      <p:ext uri="{BB962C8B-B14F-4D97-AF65-F5344CB8AC3E}">
        <p14:creationId xmlns:p14="http://schemas.microsoft.com/office/powerpoint/2010/main" val="30886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anim calcmode="lin" valueType="num">
                                      <p:cBhvr>
                                        <p:cTn id="2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6"/>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7"/>
                                        </p:tgtEl>
                                        <p:attrNameLst>
                                          <p:attrName>ppt_y</p:attrName>
                                        </p:attrNameLst>
                                      </p:cBhvr>
                                      <p:tavLst>
                                        <p:tav tm="0">
                                          <p:val>
                                            <p:strVal val="#ppt_y"/>
                                          </p:val>
                                        </p:tav>
                                        <p:tav tm="100000">
                                          <p:val>
                                            <p:strVal val="#ppt_y"/>
                                          </p:val>
                                        </p:tav>
                                      </p:tavLst>
                                    </p:anim>
                                    <p:anim calcmode="lin" valueType="num">
                                      <p:cBhvr>
                                        <p:cTn id="3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7"/>
                                        </p:tgtEl>
                                      </p:cBhvr>
                                    </p:animEffect>
                                  </p:childTnLst>
                                </p:cTn>
                              </p:par>
                              <p:par>
                                <p:cTn id="33" presetID="41" presetClass="entr" presetSubtype="0" fill="hold" grpId="0" nodeType="withEffect">
                                  <p:stCondLst>
                                    <p:cond delay="0"/>
                                  </p:stCondLst>
                                  <p:iterate type="lt">
                                    <p:tmPct val="10000"/>
                                  </p:iterate>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8"/>
                                        </p:tgtEl>
                                        <p:attrNameLst>
                                          <p:attrName>ppt_y</p:attrName>
                                        </p:attrNameLst>
                                      </p:cBhvr>
                                      <p:tavLst>
                                        <p:tav tm="0">
                                          <p:val>
                                            <p:strVal val="#ppt_y"/>
                                          </p:val>
                                        </p:tav>
                                        <p:tav tm="100000">
                                          <p:val>
                                            <p:strVal val="#ppt_y"/>
                                          </p:val>
                                        </p:tav>
                                      </p:tavLst>
                                    </p:anim>
                                    <p:anim calcmode="lin" valueType="num">
                                      <p:cBhvr>
                                        <p:cTn id="3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8"/>
                                        </p:tgtEl>
                                      </p:cBhvr>
                                    </p:animEffect>
                                  </p:childTnLst>
                                </p:cTn>
                              </p:par>
                              <p:par>
                                <p:cTn id="40" presetID="41" presetClass="entr" presetSubtype="0" fill="hold" grpId="0" nodeType="withEffect">
                                  <p:stCondLst>
                                    <p:cond delay="0"/>
                                  </p:stCondLst>
                                  <p:iterate type="lt">
                                    <p:tmPct val="10000"/>
                                  </p:iterate>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9"/>
                                        </p:tgtEl>
                                        <p:attrNameLst>
                                          <p:attrName>ppt_y</p:attrName>
                                        </p:attrNameLst>
                                      </p:cBhvr>
                                      <p:tavLst>
                                        <p:tav tm="0">
                                          <p:val>
                                            <p:strVal val="#ppt_y"/>
                                          </p:val>
                                        </p:tav>
                                        <p:tav tm="100000">
                                          <p:val>
                                            <p:strVal val="#ppt_y"/>
                                          </p:val>
                                        </p:tav>
                                      </p:tavLst>
                                    </p:anim>
                                    <p:anim calcmode="lin" valueType="num">
                                      <p:cBhvr>
                                        <p:cTn id="44"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9"/>
                                        </p:tgtEl>
                                      </p:cBhvr>
                                    </p:animEffect>
                                  </p:childTnLst>
                                </p:cTn>
                              </p:par>
                              <p:par>
                                <p:cTn id="47" presetID="41" presetClass="entr" presetSubtype="0" fill="hold" grpId="0" nodeType="withEffect">
                                  <p:stCondLst>
                                    <p:cond delay="0"/>
                                  </p:stCondLst>
                                  <p:iterate type="lt">
                                    <p:tmPct val="10000"/>
                                  </p:iterate>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0"/>
                                        </p:tgtEl>
                                        <p:attrNameLst>
                                          <p:attrName>ppt_y</p:attrName>
                                        </p:attrNameLst>
                                      </p:cBhvr>
                                      <p:tavLst>
                                        <p:tav tm="0">
                                          <p:val>
                                            <p:strVal val="#ppt_y"/>
                                          </p:val>
                                        </p:tav>
                                        <p:tav tm="100000">
                                          <p:val>
                                            <p:strVal val="#ppt_y"/>
                                          </p:val>
                                        </p:tav>
                                      </p:tavLst>
                                    </p:anim>
                                    <p:anim calcmode="lin" valueType="num">
                                      <p:cBhvr>
                                        <p:cTn id="5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0"/>
                                        </p:tgtEl>
                                      </p:cBhvr>
                                    </p:animEffect>
                                  </p:childTnLst>
                                </p:cTn>
                              </p:par>
                              <p:par>
                                <p:cTn id="54" presetID="41" presetClass="entr" presetSubtype="0" fill="hold" grpId="0" nodeType="withEffect">
                                  <p:stCondLst>
                                    <p:cond delay="0"/>
                                  </p:stCondLst>
                                  <p:iterate type="lt">
                                    <p:tmPct val="10000"/>
                                  </p:iterate>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1"/>
                                        </p:tgtEl>
                                        <p:attrNameLst>
                                          <p:attrName>ppt_y</p:attrName>
                                        </p:attrNameLst>
                                      </p:cBhvr>
                                      <p:tavLst>
                                        <p:tav tm="0">
                                          <p:val>
                                            <p:strVal val="#ppt_y"/>
                                          </p:val>
                                        </p:tav>
                                        <p:tav tm="100000">
                                          <p:val>
                                            <p:strVal val="#ppt_y"/>
                                          </p:val>
                                        </p:tav>
                                      </p:tavLst>
                                    </p:anim>
                                    <p:anim calcmode="lin" valueType="num">
                                      <p:cBhvr>
                                        <p:cTn id="5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1"/>
                                        </p:tgtEl>
                                      </p:cBhvr>
                                    </p:animEffect>
                                  </p:childTnLst>
                                </p:cTn>
                              </p:par>
                              <p:par>
                                <p:cTn id="61" presetID="41" presetClass="entr" presetSubtype="0" fill="hold" grpId="0" nodeType="withEffect">
                                  <p:stCondLst>
                                    <p:cond delay="0"/>
                                  </p:stCondLst>
                                  <p:iterate type="lt">
                                    <p:tmPct val="10000"/>
                                  </p:iterate>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12"/>
                                        </p:tgtEl>
                                        <p:attrNameLst>
                                          <p:attrName>ppt_y</p:attrName>
                                        </p:attrNameLst>
                                      </p:cBhvr>
                                      <p:tavLst>
                                        <p:tav tm="0">
                                          <p:val>
                                            <p:strVal val="#ppt_y"/>
                                          </p:val>
                                        </p:tav>
                                        <p:tav tm="100000">
                                          <p:val>
                                            <p:strVal val="#ppt_y"/>
                                          </p:val>
                                        </p:tav>
                                      </p:tavLst>
                                    </p:anim>
                                    <p:anim calcmode="lin" valueType="num">
                                      <p:cBhvr>
                                        <p:cTn id="65"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12"/>
                                        </p:tgtEl>
                                      </p:cBhvr>
                                    </p:animEffect>
                                  </p:childTnLst>
                                </p:cTn>
                              </p:par>
                              <p:par>
                                <p:cTn id="68" presetID="41" presetClass="entr" presetSubtype="0" fill="hold" grpId="0" nodeType="withEffect">
                                  <p:stCondLst>
                                    <p:cond delay="0"/>
                                  </p:stCondLst>
                                  <p:iterate type="lt">
                                    <p:tmPct val="10000"/>
                                  </p:iterate>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13"/>
                                        </p:tgtEl>
                                        <p:attrNameLst>
                                          <p:attrName>ppt_y</p:attrName>
                                        </p:attrNameLst>
                                      </p:cBhvr>
                                      <p:tavLst>
                                        <p:tav tm="0">
                                          <p:val>
                                            <p:strVal val="#ppt_y"/>
                                          </p:val>
                                        </p:tav>
                                        <p:tav tm="100000">
                                          <p:val>
                                            <p:strVal val="#ppt_y"/>
                                          </p:val>
                                        </p:tav>
                                      </p:tavLst>
                                    </p:anim>
                                    <p:anim calcmode="lin" valueType="num">
                                      <p:cBhvr>
                                        <p:cTn id="72"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13"/>
                                        </p:tgtEl>
                                      </p:cBhvr>
                                    </p:animEffect>
                                  </p:childTnLst>
                                </p:cTn>
                              </p:par>
                              <p:par>
                                <p:cTn id="75" presetID="41" presetClass="entr" presetSubtype="0" fill="hold" grpId="0" nodeType="withEffect">
                                  <p:stCondLst>
                                    <p:cond delay="0"/>
                                  </p:stCondLst>
                                  <p:iterate type="lt">
                                    <p:tmPct val="10000"/>
                                  </p:iterate>
                                  <p:childTnLst>
                                    <p:set>
                                      <p:cBhvr>
                                        <p:cTn id="76" dur="1" fill="hold">
                                          <p:stCondLst>
                                            <p:cond delay="0"/>
                                          </p:stCondLst>
                                        </p:cTn>
                                        <p:tgtEl>
                                          <p:spTgt spid="14"/>
                                        </p:tgtEl>
                                        <p:attrNameLst>
                                          <p:attrName>style.visibility</p:attrName>
                                        </p:attrNameLst>
                                      </p:cBhvr>
                                      <p:to>
                                        <p:strVal val="visible"/>
                                      </p:to>
                                    </p:set>
                                    <p:anim calcmode="lin" valueType="num">
                                      <p:cBhvr>
                                        <p:cTn id="7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14"/>
                                        </p:tgtEl>
                                        <p:attrNameLst>
                                          <p:attrName>ppt_y</p:attrName>
                                        </p:attrNameLst>
                                      </p:cBhvr>
                                      <p:tavLst>
                                        <p:tav tm="0">
                                          <p:val>
                                            <p:strVal val="#ppt_y"/>
                                          </p:val>
                                        </p:tav>
                                        <p:tav tm="100000">
                                          <p:val>
                                            <p:strVal val="#ppt_y"/>
                                          </p:val>
                                        </p:tav>
                                      </p:tavLst>
                                    </p:anim>
                                    <p:anim calcmode="lin" valueType="num">
                                      <p:cBhvr>
                                        <p:cTn id="7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14"/>
                                        </p:tgtEl>
                                      </p:cBhvr>
                                    </p:animEffect>
                                  </p:childTnLst>
                                </p:cTn>
                              </p:par>
                              <p:par>
                                <p:cTn id="82" presetID="41" presetClass="entr" presetSubtype="0" fill="hold" grpId="0" nodeType="withEffect">
                                  <p:stCondLst>
                                    <p:cond delay="0"/>
                                  </p:stCondLst>
                                  <p:iterate type="lt">
                                    <p:tmPct val="10000"/>
                                  </p:iterate>
                                  <p:childTnLst>
                                    <p:set>
                                      <p:cBhvr>
                                        <p:cTn id="83" dur="1" fill="hold">
                                          <p:stCondLst>
                                            <p:cond delay="0"/>
                                          </p:stCondLst>
                                        </p:cTn>
                                        <p:tgtEl>
                                          <p:spTgt spid="15"/>
                                        </p:tgtEl>
                                        <p:attrNameLst>
                                          <p:attrName>style.visibility</p:attrName>
                                        </p:attrNameLst>
                                      </p:cBhvr>
                                      <p:to>
                                        <p:strVal val="visible"/>
                                      </p:to>
                                    </p:set>
                                    <p:anim calcmode="lin" valueType="num">
                                      <p:cBhvr>
                                        <p:cTn id="8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15"/>
                                        </p:tgtEl>
                                        <p:attrNameLst>
                                          <p:attrName>ppt_y</p:attrName>
                                        </p:attrNameLst>
                                      </p:cBhvr>
                                      <p:tavLst>
                                        <p:tav tm="0">
                                          <p:val>
                                            <p:strVal val="#ppt_y"/>
                                          </p:val>
                                        </p:tav>
                                        <p:tav tm="100000">
                                          <p:val>
                                            <p:strVal val="#ppt_y"/>
                                          </p:val>
                                        </p:tav>
                                      </p:tavLst>
                                    </p:anim>
                                    <p:anim calcmode="lin" valueType="num">
                                      <p:cBhvr>
                                        <p:cTn id="8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15"/>
                                        </p:tgtEl>
                                      </p:cBhvr>
                                    </p:animEffect>
                                  </p:childTnLst>
                                </p:cTn>
                              </p:par>
                              <p:par>
                                <p:cTn id="89" presetID="41" presetClass="entr" presetSubtype="0" fill="hold" grpId="0" nodeType="withEffect">
                                  <p:stCondLst>
                                    <p:cond delay="0"/>
                                  </p:stCondLst>
                                  <p:iterate type="lt">
                                    <p:tmPct val="10000"/>
                                  </p:iterate>
                                  <p:childTnLst>
                                    <p:set>
                                      <p:cBhvr>
                                        <p:cTn id="90" dur="1" fill="hold">
                                          <p:stCondLst>
                                            <p:cond delay="0"/>
                                          </p:stCondLst>
                                        </p:cTn>
                                        <p:tgtEl>
                                          <p:spTgt spid="16"/>
                                        </p:tgtEl>
                                        <p:attrNameLst>
                                          <p:attrName>style.visibility</p:attrName>
                                        </p:attrNameLst>
                                      </p:cBhvr>
                                      <p:to>
                                        <p:strVal val="visible"/>
                                      </p:to>
                                    </p:set>
                                    <p:anim calcmode="lin" valueType="num">
                                      <p:cBhvr>
                                        <p:cTn id="91"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16"/>
                                        </p:tgtEl>
                                        <p:attrNameLst>
                                          <p:attrName>ppt_y</p:attrName>
                                        </p:attrNameLst>
                                      </p:cBhvr>
                                      <p:tavLst>
                                        <p:tav tm="0">
                                          <p:val>
                                            <p:strVal val="#ppt_y"/>
                                          </p:val>
                                        </p:tav>
                                        <p:tav tm="100000">
                                          <p:val>
                                            <p:strVal val="#ppt_y"/>
                                          </p:val>
                                        </p:tav>
                                      </p:tavLst>
                                    </p:anim>
                                    <p:anim calcmode="lin" valueType="num">
                                      <p:cBhvr>
                                        <p:cTn id="93"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16"/>
                                        </p:tgtEl>
                                      </p:cBhvr>
                                    </p:animEffect>
                                  </p:childTnLst>
                                </p:cTn>
                              </p:par>
                              <p:par>
                                <p:cTn id="96" presetID="41" presetClass="entr" presetSubtype="0" fill="hold" grpId="0" nodeType="withEffect">
                                  <p:stCondLst>
                                    <p:cond delay="0"/>
                                  </p:stCondLst>
                                  <p:iterate type="lt">
                                    <p:tmPct val="10000"/>
                                  </p:iterate>
                                  <p:childTnLst>
                                    <p:set>
                                      <p:cBhvr>
                                        <p:cTn id="97" dur="1" fill="hold">
                                          <p:stCondLst>
                                            <p:cond delay="0"/>
                                          </p:stCondLst>
                                        </p:cTn>
                                        <p:tgtEl>
                                          <p:spTgt spid="17"/>
                                        </p:tgtEl>
                                        <p:attrNameLst>
                                          <p:attrName>style.visibility</p:attrName>
                                        </p:attrNameLst>
                                      </p:cBhvr>
                                      <p:to>
                                        <p:strVal val="visible"/>
                                      </p:to>
                                    </p:set>
                                    <p:anim calcmode="lin" valueType="num">
                                      <p:cBhvr>
                                        <p:cTn id="98"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99" dur="500" fill="hold"/>
                                        <p:tgtEl>
                                          <p:spTgt spid="17"/>
                                        </p:tgtEl>
                                        <p:attrNameLst>
                                          <p:attrName>ppt_y</p:attrName>
                                        </p:attrNameLst>
                                      </p:cBhvr>
                                      <p:tavLst>
                                        <p:tav tm="0">
                                          <p:val>
                                            <p:strVal val="#ppt_y"/>
                                          </p:val>
                                        </p:tav>
                                        <p:tav tm="100000">
                                          <p:val>
                                            <p:strVal val="#ppt_y"/>
                                          </p:val>
                                        </p:tav>
                                      </p:tavLst>
                                    </p:anim>
                                    <p:anim calcmode="lin" valueType="num">
                                      <p:cBhvr>
                                        <p:cTn id="100"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1"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500" tmFilter="0,0; .5, 1; 1, 1"/>
                                        <p:tgtEl>
                                          <p:spTgt spid="17"/>
                                        </p:tgtEl>
                                      </p:cBhvr>
                                    </p:animEffect>
                                  </p:childTnLst>
                                </p:cTn>
                              </p:par>
                              <p:par>
                                <p:cTn id="103" presetID="41" presetClass="entr" presetSubtype="0" fill="hold" grpId="0" nodeType="withEffect">
                                  <p:stCondLst>
                                    <p:cond delay="0"/>
                                  </p:stCondLst>
                                  <p:iterate type="lt">
                                    <p:tmPct val="10000"/>
                                  </p:iterate>
                                  <p:childTnLst>
                                    <p:set>
                                      <p:cBhvr>
                                        <p:cTn id="104" dur="1" fill="hold">
                                          <p:stCondLst>
                                            <p:cond delay="0"/>
                                          </p:stCondLst>
                                        </p:cTn>
                                        <p:tgtEl>
                                          <p:spTgt spid="18"/>
                                        </p:tgtEl>
                                        <p:attrNameLst>
                                          <p:attrName>style.visibility</p:attrName>
                                        </p:attrNameLst>
                                      </p:cBhvr>
                                      <p:to>
                                        <p:strVal val="visible"/>
                                      </p:to>
                                    </p:set>
                                    <p:anim calcmode="lin" valueType="num">
                                      <p:cBhvr>
                                        <p:cTn id="105"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06" dur="500" fill="hold"/>
                                        <p:tgtEl>
                                          <p:spTgt spid="18"/>
                                        </p:tgtEl>
                                        <p:attrNameLst>
                                          <p:attrName>ppt_y</p:attrName>
                                        </p:attrNameLst>
                                      </p:cBhvr>
                                      <p:tavLst>
                                        <p:tav tm="0">
                                          <p:val>
                                            <p:strVal val="#ppt_y"/>
                                          </p:val>
                                        </p:tav>
                                        <p:tav tm="100000">
                                          <p:val>
                                            <p:strVal val="#ppt_y"/>
                                          </p:val>
                                        </p:tav>
                                      </p:tavLst>
                                    </p:anim>
                                    <p:anim calcmode="lin" valueType="num">
                                      <p:cBhvr>
                                        <p:cTn id="107"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8"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500" tmFilter="0,0; .5, 1; 1, 1"/>
                                        <p:tgtEl>
                                          <p:spTgt spid="18"/>
                                        </p:tgtEl>
                                      </p:cBhvr>
                                    </p:animEffect>
                                  </p:childTnLst>
                                </p:cTn>
                              </p:par>
                              <p:par>
                                <p:cTn id="110" presetID="41" presetClass="entr" presetSubtype="0" fill="hold" grpId="0" nodeType="withEffect">
                                  <p:stCondLst>
                                    <p:cond delay="0"/>
                                  </p:stCondLst>
                                  <p:iterate type="lt">
                                    <p:tmPct val="10000"/>
                                  </p:iterate>
                                  <p:childTnLst>
                                    <p:set>
                                      <p:cBhvr>
                                        <p:cTn id="111" dur="1" fill="hold">
                                          <p:stCondLst>
                                            <p:cond delay="0"/>
                                          </p:stCondLst>
                                        </p:cTn>
                                        <p:tgtEl>
                                          <p:spTgt spid="19"/>
                                        </p:tgtEl>
                                        <p:attrNameLst>
                                          <p:attrName>style.visibility</p:attrName>
                                        </p:attrNameLst>
                                      </p:cBhvr>
                                      <p:to>
                                        <p:strVal val="visible"/>
                                      </p:to>
                                    </p:set>
                                    <p:anim calcmode="lin" valueType="num">
                                      <p:cBhvr>
                                        <p:cTn id="112"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13" dur="500" fill="hold"/>
                                        <p:tgtEl>
                                          <p:spTgt spid="19"/>
                                        </p:tgtEl>
                                        <p:attrNameLst>
                                          <p:attrName>ppt_y</p:attrName>
                                        </p:attrNameLst>
                                      </p:cBhvr>
                                      <p:tavLst>
                                        <p:tav tm="0">
                                          <p:val>
                                            <p:strVal val="#ppt_y"/>
                                          </p:val>
                                        </p:tav>
                                        <p:tav tm="100000">
                                          <p:val>
                                            <p:strVal val="#ppt_y"/>
                                          </p:val>
                                        </p:tav>
                                      </p:tavLst>
                                    </p:anim>
                                    <p:anim calcmode="lin" valueType="num">
                                      <p:cBhvr>
                                        <p:cTn id="114"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15"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6" dur="500" tmFilter="0,0; .5, 1; 1, 1"/>
                                        <p:tgtEl>
                                          <p:spTgt spid="19"/>
                                        </p:tgtEl>
                                      </p:cBhvr>
                                    </p:animEffect>
                                  </p:childTnLst>
                                </p:cTn>
                              </p:par>
                              <p:par>
                                <p:cTn id="117" presetID="41" presetClass="entr" presetSubtype="0" fill="hold" grpId="0" nodeType="withEffect">
                                  <p:stCondLst>
                                    <p:cond delay="0"/>
                                  </p:stCondLst>
                                  <p:iterate type="lt">
                                    <p:tmPct val="10000"/>
                                  </p:iterate>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20" dur="500" fill="hold"/>
                                        <p:tgtEl>
                                          <p:spTgt spid="20"/>
                                        </p:tgtEl>
                                        <p:attrNameLst>
                                          <p:attrName>ppt_y</p:attrName>
                                        </p:attrNameLst>
                                      </p:cBhvr>
                                      <p:tavLst>
                                        <p:tav tm="0">
                                          <p:val>
                                            <p:strVal val="#ppt_y"/>
                                          </p:val>
                                        </p:tav>
                                        <p:tav tm="100000">
                                          <p:val>
                                            <p:strVal val="#ppt_y"/>
                                          </p:val>
                                        </p:tav>
                                      </p:tavLst>
                                    </p:anim>
                                    <p:anim calcmode="lin" valueType="num">
                                      <p:cBhvr>
                                        <p:cTn id="121"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22"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23" dur="500" tmFilter="0,0; .5, 1; 1, 1"/>
                                        <p:tgtEl>
                                          <p:spTgt spid="20"/>
                                        </p:tgtEl>
                                      </p:cBhvr>
                                    </p:animEffect>
                                  </p:childTnLst>
                                </p:cTn>
                              </p:par>
                              <p:par>
                                <p:cTn id="124" presetID="41" presetClass="entr" presetSubtype="0" fill="hold" grpId="0" nodeType="withEffect">
                                  <p:stCondLst>
                                    <p:cond delay="0"/>
                                  </p:stCondLst>
                                  <p:iterate type="lt">
                                    <p:tmPct val="10000"/>
                                  </p:iterate>
                                  <p:childTnLst>
                                    <p:set>
                                      <p:cBhvr>
                                        <p:cTn id="125" dur="1" fill="hold">
                                          <p:stCondLst>
                                            <p:cond delay="0"/>
                                          </p:stCondLst>
                                        </p:cTn>
                                        <p:tgtEl>
                                          <p:spTgt spid="22"/>
                                        </p:tgtEl>
                                        <p:attrNameLst>
                                          <p:attrName>style.visibility</p:attrName>
                                        </p:attrNameLst>
                                      </p:cBhvr>
                                      <p:to>
                                        <p:strVal val="visible"/>
                                      </p:to>
                                    </p:set>
                                    <p:anim calcmode="lin" valueType="num">
                                      <p:cBhvr>
                                        <p:cTn id="126"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27" dur="500" fill="hold"/>
                                        <p:tgtEl>
                                          <p:spTgt spid="22"/>
                                        </p:tgtEl>
                                        <p:attrNameLst>
                                          <p:attrName>ppt_y</p:attrName>
                                        </p:attrNameLst>
                                      </p:cBhvr>
                                      <p:tavLst>
                                        <p:tav tm="0">
                                          <p:val>
                                            <p:strVal val="#ppt_y"/>
                                          </p:val>
                                        </p:tav>
                                        <p:tav tm="100000">
                                          <p:val>
                                            <p:strVal val="#ppt_y"/>
                                          </p:val>
                                        </p:tav>
                                      </p:tavLst>
                                    </p:anim>
                                    <p:anim calcmode="lin" valueType="num">
                                      <p:cBhvr>
                                        <p:cTn id="128"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29"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30" dur="500" tmFilter="0,0; .5, 1; 1, 1"/>
                                        <p:tgtEl>
                                          <p:spTgt spid="22"/>
                                        </p:tgtEl>
                                      </p:cBhvr>
                                    </p:animEffect>
                                  </p:childTnLst>
                                </p:cTn>
                              </p:par>
                              <p:par>
                                <p:cTn id="131" presetID="41" presetClass="entr" presetSubtype="0" fill="hold" grpId="0" nodeType="withEffect">
                                  <p:stCondLst>
                                    <p:cond delay="0"/>
                                  </p:stCondLst>
                                  <p:iterate type="lt">
                                    <p:tmPct val="10000"/>
                                  </p:iterate>
                                  <p:childTnLst>
                                    <p:set>
                                      <p:cBhvr>
                                        <p:cTn id="132" dur="1" fill="hold">
                                          <p:stCondLst>
                                            <p:cond delay="0"/>
                                          </p:stCondLst>
                                        </p:cTn>
                                        <p:tgtEl>
                                          <p:spTgt spid="21"/>
                                        </p:tgtEl>
                                        <p:attrNameLst>
                                          <p:attrName>style.visibility</p:attrName>
                                        </p:attrNameLst>
                                      </p:cBhvr>
                                      <p:to>
                                        <p:strVal val="visible"/>
                                      </p:to>
                                    </p:set>
                                    <p:anim calcmode="lin" valueType="num">
                                      <p:cBhvr>
                                        <p:cTn id="133"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34" dur="500" fill="hold"/>
                                        <p:tgtEl>
                                          <p:spTgt spid="21"/>
                                        </p:tgtEl>
                                        <p:attrNameLst>
                                          <p:attrName>ppt_y</p:attrName>
                                        </p:attrNameLst>
                                      </p:cBhvr>
                                      <p:tavLst>
                                        <p:tav tm="0">
                                          <p:val>
                                            <p:strVal val="#ppt_y"/>
                                          </p:val>
                                        </p:tav>
                                        <p:tav tm="100000">
                                          <p:val>
                                            <p:strVal val="#ppt_y"/>
                                          </p:val>
                                        </p:tav>
                                      </p:tavLst>
                                    </p:anim>
                                    <p:anim calcmode="lin" valueType="num">
                                      <p:cBhvr>
                                        <p:cTn id="135"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36"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37"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32FAA-E4AF-8022-4A3C-4B63CEE6E761}"/>
              </a:ext>
            </a:extLst>
          </p:cNvPr>
          <p:cNvSpPr>
            <a:spLocks noGrp="1"/>
          </p:cNvSpPr>
          <p:nvPr>
            <p:ph type="title"/>
          </p:nvPr>
        </p:nvSpPr>
        <p:spPr/>
        <p:txBody>
          <a:bodyPr/>
          <a:lstStyle/>
          <a:p>
            <a:r>
              <a:rPr lang="en-US" b="1" dirty="0"/>
              <a:t>HMEI Espouses</a:t>
            </a:r>
          </a:p>
        </p:txBody>
      </p:sp>
      <p:sp>
        <p:nvSpPr>
          <p:cNvPr id="3" name="Content Placeholder 2">
            <a:extLst>
              <a:ext uri="{FF2B5EF4-FFF2-40B4-BE49-F238E27FC236}">
                <a16:creationId xmlns:a16="http://schemas.microsoft.com/office/drawing/2014/main" id="{75E46394-BC39-DE00-56DC-CCAD3066EA4D}"/>
              </a:ext>
            </a:extLst>
          </p:cNvPr>
          <p:cNvSpPr>
            <a:spLocks noGrp="1"/>
          </p:cNvSpPr>
          <p:nvPr>
            <p:ph idx="1"/>
          </p:nvPr>
        </p:nvSpPr>
        <p:spPr>
          <a:xfrm>
            <a:off x="838200" y="1524000"/>
            <a:ext cx="10515600" cy="4220901"/>
          </a:xfrm>
        </p:spPr>
        <p:txBody>
          <a:bodyPr>
            <a:normAutofit/>
          </a:bodyPr>
          <a:lstStyle/>
          <a:p>
            <a:pPr marL="0" indent="0">
              <a:buNone/>
            </a:pPr>
            <a:r>
              <a:rPr lang="en-US" sz="3200" u="sng" dirty="0"/>
              <a:t>How</a:t>
            </a:r>
          </a:p>
          <a:p>
            <a:r>
              <a:rPr kumimoji="0" lang="en-US" sz="2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We </a:t>
            </a:r>
            <a:r>
              <a:rPr lang="en-US" b="1" dirty="0">
                <a:solidFill>
                  <a:srgbClr val="0070C0"/>
                </a:solidFill>
                <a:latin typeface="Calibri" panose="020F0502020204030204"/>
              </a:rPr>
              <a:t>build trust </a:t>
            </a:r>
            <a:r>
              <a:rPr kumimoji="0" lang="en-US" sz="2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by </a:t>
            </a:r>
            <a:r>
              <a:rPr lang="en-US" b="1" dirty="0">
                <a:solidFill>
                  <a:srgbClr val="0070C0"/>
                </a:solidFill>
                <a:latin typeface="Calibri" panose="020F0502020204030204"/>
              </a:rPr>
              <a:t>aligning</a:t>
            </a:r>
            <a:r>
              <a:rPr kumimoji="0" lang="en-US" sz="2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a:t>
            </a:r>
            <a:r>
              <a:rPr lang="en-US" b="1" dirty="0">
                <a:solidFill>
                  <a:srgbClr val="0070C0"/>
                </a:solidFill>
                <a:latin typeface="Calibri" panose="020F0502020204030204"/>
              </a:rPr>
              <a:t>public</a:t>
            </a:r>
            <a:r>
              <a:rPr lang="en-US" dirty="0">
                <a:solidFill>
                  <a:prstClr val="black">
                    <a:lumMod val="65000"/>
                    <a:lumOff val="35000"/>
                  </a:prstClr>
                </a:solidFill>
                <a:latin typeface="Calibri" panose="020F0502020204030204"/>
              </a:rPr>
              <a:t>,</a:t>
            </a:r>
            <a:r>
              <a:rPr lang="en-US" b="1" dirty="0">
                <a:solidFill>
                  <a:srgbClr val="0070C0"/>
                </a:solidFill>
                <a:latin typeface="Calibri" panose="020F0502020204030204"/>
              </a:rPr>
              <a:t> private</a:t>
            </a:r>
            <a:r>
              <a:rPr lang="en-US" dirty="0">
                <a:solidFill>
                  <a:prstClr val="black">
                    <a:lumMod val="65000"/>
                    <a:lumOff val="35000"/>
                  </a:prstClr>
                </a:solidFill>
                <a:latin typeface="Calibri" panose="020F0502020204030204"/>
              </a:rPr>
              <a:t>,</a:t>
            </a:r>
            <a:r>
              <a:rPr lang="en-US" b="1" dirty="0">
                <a:solidFill>
                  <a:srgbClr val="0070C0"/>
                </a:solidFill>
                <a:latin typeface="Calibri" panose="020F0502020204030204"/>
              </a:rPr>
              <a:t> </a:t>
            </a:r>
            <a:r>
              <a:rPr lang="en-US" dirty="0">
                <a:solidFill>
                  <a:prstClr val="black">
                    <a:lumMod val="65000"/>
                    <a:lumOff val="35000"/>
                  </a:prstClr>
                </a:solidFill>
                <a:latin typeface="Calibri" panose="020F0502020204030204"/>
              </a:rPr>
              <a:t>and</a:t>
            </a:r>
            <a:r>
              <a:rPr lang="en-US" b="1" dirty="0">
                <a:solidFill>
                  <a:srgbClr val="0070C0"/>
                </a:solidFill>
                <a:latin typeface="Calibri" panose="020F0502020204030204"/>
              </a:rPr>
              <a:t> academic </a:t>
            </a:r>
            <a:r>
              <a:rPr kumimoji="0" lang="en-US" sz="2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intellect and capabilities on </a:t>
            </a:r>
            <a:r>
              <a:rPr kumimoji="0" lang="en-US" sz="2800" b="0" i="0" u="none" strike="noStrike" kern="1200" cap="none" spc="0" normalizeH="0" baseline="0" noProof="0" dirty="0">
                <a:ln>
                  <a:noFill/>
                </a:ln>
                <a:solidFill>
                  <a:srgbClr val="E72627"/>
                </a:solidFill>
                <a:effectLst/>
                <a:uLnTx/>
                <a:uFillTx/>
                <a:latin typeface="Calibri" panose="020F0502020204030204"/>
                <a:ea typeface="+mn-ea"/>
                <a:cs typeface="+mn-cs"/>
              </a:rPr>
              <a:t>initiatives</a:t>
            </a:r>
            <a:r>
              <a:rPr lang="en-US" dirty="0">
                <a:solidFill>
                  <a:prstClr val="black">
                    <a:lumMod val="65000"/>
                    <a:lumOff val="35000"/>
                  </a:prstClr>
                </a:solidFill>
                <a:latin typeface="Calibri" panose="020F0502020204030204"/>
              </a:rPr>
              <a:t> and </a:t>
            </a:r>
            <a:r>
              <a:rPr kumimoji="0" lang="en-US" sz="2800" b="0" i="0" u="none" strike="noStrike" kern="1200" cap="none" spc="0" normalizeH="0" baseline="0" noProof="0" dirty="0">
                <a:ln>
                  <a:noFill/>
                </a:ln>
                <a:solidFill>
                  <a:srgbClr val="E72627"/>
                </a:solidFill>
                <a:effectLst/>
                <a:uLnTx/>
                <a:uFillTx/>
                <a:latin typeface="Calibri" panose="020F0502020204030204"/>
                <a:ea typeface="+mn-ea"/>
                <a:cs typeface="+mn-cs"/>
              </a:rPr>
              <a:t>resolutions </a:t>
            </a:r>
            <a:r>
              <a:rPr kumimoji="0" lang="en-US" sz="2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that will </a:t>
            </a:r>
            <a:r>
              <a:rPr lang="en-US" b="1" dirty="0">
                <a:solidFill>
                  <a:srgbClr val="0070C0"/>
                </a:solidFill>
                <a:latin typeface="Calibri" panose="020F0502020204030204"/>
              </a:rPr>
              <a:t>empower WMO Members </a:t>
            </a:r>
            <a:r>
              <a:rPr kumimoji="0" lang="en-US" sz="2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to carry out their duty to </a:t>
            </a:r>
            <a:r>
              <a:rPr lang="en-US" b="1" dirty="0">
                <a:solidFill>
                  <a:srgbClr val="0070C0"/>
                </a:solidFill>
                <a:latin typeface="Calibri" panose="020F0502020204030204"/>
              </a:rPr>
              <a:t>protect</a:t>
            </a:r>
            <a:r>
              <a:rPr kumimoji="0" lang="en-US" sz="2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and </a:t>
            </a:r>
            <a:r>
              <a:rPr lang="en-US" b="1" dirty="0">
                <a:solidFill>
                  <a:srgbClr val="0070C0"/>
                </a:solidFill>
                <a:latin typeface="Calibri" panose="020F0502020204030204"/>
              </a:rPr>
              <a:t>enhance</a:t>
            </a:r>
            <a:r>
              <a:rPr kumimoji="0" lang="en-US" sz="2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the </a:t>
            </a:r>
            <a:r>
              <a:rPr lang="en-US" b="1" dirty="0">
                <a:solidFill>
                  <a:srgbClr val="0070C0"/>
                </a:solidFill>
                <a:latin typeface="Calibri" panose="020F0502020204030204"/>
              </a:rPr>
              <a:t>lives and livelihoods </a:t>
            </a:r>
            <a:r>
              <a:rPr kumimoji="0" lang="en-US" sz="2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of their citizens.</a:t>
            </a:r>
          </a:p>
        </p:txBody>
      </p:sp>
      <p:sp>
        <p:nvSpPr>
          <p:cNvPr id="4" name="TextBox 3">
            <a:extLst>
              <a:ext uri="{FF2B5EF4-FFF2-40B4-BE49-F238E27FC236}">
                <a16:creationId xmlns:a16="http://schemas.microsoft.com/office/drawing/2014/main" id="{2849EADB-3F55-8E81-FA8A-291A92AF6265}"/>
              </a:ext>
            </a:extLst>
          </p:cNvPr>
          <p:cNvSpPr txBox="1"/>
          <p:nvPr/>
        </p:nvSpPr>
        <p:spPr>
          <a:xfrm>
            <a:off x="2804933" y="4128304"/>
            <a:ext cx="1358096" cy="369332"/>
          </a:xfrm>
          <a:prstGeom prst="rect">
            <a:avLst/>
          </a:prstGeom>
          <a:noFill/>
        </p:spPr>
        <p:txBody>
          <a:bodyPr wrap="square" rtlCol="0">
            <a:spAutoFit/>
          </a:bodyPr>
          <a:lstStyle/>
          <a:p>
            <a:r>
              <a:rPr lang="en-US" dirty="0"/>
              <a:t>GCOS</a:t>
            </a:r>
          </a:p>
        </p:txBody>
      </p:sp>
      <p:sp>
        <p:nvSpPr>
          <p:cNvPr id="5" name="TextBox 4">
            <a:extLst>
              <a:ext uri="{FF2B5EF4-FFF2-40B4-BE49-F238E27FC236}">
                <a16:creationId xmlns:a16="http://schemas.microsoft.com/office/drawing/2014/main" id="{E2ADA3DB-DDA8-9506-4424-980CDEAB7C9B}"/>
              </a:ext>
            </a:extLst>
          </p:cNvPr>
          <p:cNvSpPr txBox="1"/>
          <p:nvPr/>
        </p:nvSpPr>
        <p:spPr>
          <a:xfrm>
            <a:off x="1146378" y="3943638"/>
            <a:ext cx="1358096" cy="369332"/>
          </a:xfrm>
          <a:prstGeom prst="rect">
            <a:avLst/>
          </a:prstGeom>
          <a:noFill/>
        </p:spPr>
        <p:txBody>
          <a:bodyPr wrap="square" rtlCol="0">
            <a:spAutoFit/>
          </a:bodyPr>
          <a:lstStyle/>
          <a:p>
            <a:r>
              <a:rPr lang="en-US" dirty="0"/>
              <a:t>GBON</a:t>
            </a:r>
          </a:p>
        </p:txBody>
      </p:sp>
      <p:sp>
        <p:nvSpPr>
          <p:cNvPr id="6" name="TextBox 5">
            <a:extLst>
              <a:ext uri="{FF2B5EF4-FFF2-40B4-BE49-F238E27FC236}">
                <a16:creationId xmlns:a16="http://schemas.microsoft.com/office/drawing/2014/main" id="{CDD29159-6A84-4B38-6681-593EE9444E33}"/>
              </a:ext>
            </a:extLst>
          </p:cNvPr>
          <p:cNvSpPr txBox="1"/>
          <p:nvPr/>
        </p:nvSpPr>
        <p:spPr>
          <a:xfrm>
            <a:off x="1365814" y="5074970"/>
            <a:ext cx="1358096" cy="369332"/>
          </a:xfrm>
          <a:prstGeom prst="rect">
            <a:avLst/>
          </a:prstGeom>
          <a:noFill/>
        </p:spPr>
        <p:txBody>
          <a:bodyPr wrap="square" rtlCol="0">
            <a:spAutoFit/>
          </a:bodyPr>
          <a:lstStyle/>
          <a:p>
            <a:r>
              <a:rPr lang="en-US" dirty="0"/>
              <a:t>WIGOS</a:t>
            </a:r>
          </a:p>
        </p:txBody>
      </p:sp>
      <p:sp>
        <p:nvSpPr>
          <p:cNvPr id="7" name="TextBox 6">
            <a:extLst>
              <a:ext uri="{FF2B5EF4-FFF2-40B4-BE49-F238E27FC236}">
                <a16:creationId xmlns:a16="http://schemas.microsoft.com/office/drawing/2014/main" id="{E6205E8D-C15F-3D32-AB3F-861BCDE55F20}"/>
              </a:ext>
            </a:extLst>
          </p:cNvPr>
          <p:cNvSpPr txBox="1"/>
          <p:nvPr/>
        </p:nvSpPr>
        <p:spPr>
          <a:xfrm>
            <a:off x="4858475" y="4405039"/>
            <a:ext cx="1358096" cy="369332"/>
          </a:xfrm>
          <a:prstGeom prst="rect">
            <a:avLst/>
          </a:prstGeom>
          <a:noFill/>
        </p:spPr>
        <p:txBody>
          <a:bodyPr wrap="square" rtlCol="0">
            <a:spAutoFit/>
          </a:bodyPr>
          <a:lstStyle/>
          <a:p>
            <a:r>
              <a:rPr lang="en-US" dirty="0"/>
              <a:t>OSCAR</a:t>
            </a:r>
          </a:p>
        </p:txBody>
      </p:sp>
      <p:sp>
        <p:nvSpPr>
          <p:cNvPr id="8" name="TextBox 7">
            <a:extLst>
              <a:ext uri="{FF2B5EF4-FFF2-40B4-BE49-F238E27FC236}">
                <a16:creationId xmlns:a16="http://schemas.microsoft.com/office/drawing/2014/main" id="{2682CF4B-B8C4-D7B6-9E27-6064F0DA1D2C}"/>
              </a:ext>
            </a:extLst>
          </p:cNvPr>
          <p:cNvSpPr txBox="1"/>
          <p:nvPr/>
        </p:nvSpPr>
        <p:spPr>
          <a:xfrm>
            <a:off x="6817490" y="4128304"/>
            <a:ext cx="1358096" cy="369332"/>
          </a:xfrm>
          <a:prstGeom prst="rect">
            <a:avLst/>
          </a:prstGeom>
          <a:noFill/>
        </p:spPr>
        <p:txBody>
          <a:bodyPr wrap="square" rtlCol="0">
            <a:spAutoFit/>
          </a:bodyPr>
          <a:lstStyle/>
          <a:p>
            <a:r>
              <a:rPr lang="en-US" dirty="0"/>
              <a:t>WIS2.0</a:t>
            </a:r>
          </a:p>
        </p:txBody>
      </p:sp>
      <p:sp>
        <p:nvSpPr>
          <p:cNvPr id="9" name="TextBox 8">
            <a:extLst>
              <a:ext uri="{FF2B5EF4-FFF2-40B4-BE49-F238E27FC236}">
                <a16:creationId xmlns:a16="http://schemas.microsoft.com/office/drawing/2014/main" id="{56E38B20-F906-6C0E-1846-43B89FB3D617}"/>
              </a:ext>
            </a:extLst>
          </p:cNvPr>
          <p:cNvSpPr txBox="1"/>
          <p:nvPr/>
        </p:nvSpPr>
        <p:spPr>
          <a:xfrm>
            <a:off x="3376312" y="4789173"/>
            <a:ext cx="1358096" cy="461665"/>
          </a:xfrm>
          <a:prstGeom prst="rect">
            <a:avLst/>
          </a:prstGeom>
          <a:noFill/>
        </p:spPr>
        <p:txBody>
          <a:bodyPr wrap="square" rtlCol="0">
            <a:spAutoFit/>
          </a:bodyPr>
          <a:lstStyle/>
          <a:p>
            <a:r>
              <a:rPr lang="en-US" sz="2400" b="1" dirty="0">
                <a:solidFill>
                  <a:srgbClr val="FF0000"/>
                </a:solidFill>
              </a:rPr>
              <a:t>EW4ALL</a:t>
            </a:r>
          </a:p>
        </p:txBody>
      </p:sp>
      <p:sp>
        <p:nvSpPr>
          <p:cNvPr id="10" name="TextBox 9">
            <a:extLst>
              <a:ext uri="{FF2B5EF4-FFF2-40B4-BE49-F238E27FC236}">
                <a16:creationId xmlns:a16="http://schemas.microsoft.com/office/drawing/2014/main" id="{204669C6-47A0-8171-D18B-75F95D984872}"/>
              </a:ext>
            </a:extLst>
          </p:cNvPr>
          <p:cNvSpPr txBox="1"/>
          <p:nvPr/>
        </p:nvSpPr>
        <p:spPr>
          <a:xfrm>
            <a:off x="6781318" y="4705638"/>
            <a:ext cx="1358096" cy="369332"/>
          </a:xfrm>
          <a:prstGeom prst="rect">
            <a:avLst/>
          </a:prstGeom>
          <a:noFill/>
        </p:spPr>
        <p:txBody>
          <a:bodyPr wrap="square" rtlCol="0">
            <a:spAutoFit/>
          </a:bodyPr>
          <a:lstStyle/>
          <a:p>
            <a:r>
              <a:rPr lang="en-US" dirty="0"/>
              <a:t>IOM-136</a:t>
            </a:r>
          </a:p>
        </p:txBody>
      </p:sp>
      <p:sp>
        <p:nvSpPr>
          <p:cNvPr id="11" name="TextBox 10">
            <a:extLst>
              <a:ext uri="{FF2B5EF4-FFF2-40B4-BE49-F238E27FC236}">
                <a16:creationId xmlns:a16="http://schemas.microsoft.com/office/drawing/2014/main" id="{9E4939AE-6F26-452C-BA92-3116AC5822D5}"/>
              </a:ext>
            </a:extLst>
          </p:cNvPr>
          <p:cNvSpPr txBox="1"/>
          <p:nvPr/>
        </p:nvSpPr>
        <p:spPr>
          <a:xfrm>
            <a:off x="8480386" y="4107956"/>
            <a:ext cx="1358096" cy="369332"/>
          </a:xfrm>
          <a:prstGeom prst="rect">
            <a:avLst/>
          </a:prstGeom>
          <a:noFill/>
        </p:spPr>
        <p:txBody>
          <a:bodyPr wrap="square" rtlCol="0">
            <a:spAutoFit/>
          </a:bodyPr>
          <a:lstStyle/>
          <a:p>
            <a:r>
              <a:rPr lang="en-US" dirty="0"/>
              <a:t>Resolution 1</a:t>
            </a:r>
          </a:p>
        </p:txBody>
      </p:sp>
      <p:sp>
        <p:nvSpPr>
          <p:cNvPr id="12" name="TextBox 11">
            <a:extLst>
              <a:ext uri="{FF2B5EF4-FFF2-40B4-BE49-F238E27FC236}">
                <a16:creationId xmlns:a16="http://schemas.microsoft.com/office/drawing/2014/main" id="{2F5EAA97-314C-780F-8B3A-C7F1295A9A65}"/>
              </a:ext>
            </a:extLst>
          </p:cNvPr>
          <p:cNvSpPr txBox="1"/>
          <p:nvPr/>
        </p:nvSpPr>
        <p:spPr>
          <a:xfrm>
            <a:off x="7548624" y="5712635"/>
            <a:ext cx="1358096" cy="369332"/>
          </a:xfrm>
          <a:prstGeom prst="rect">
            <a:avLst/>
          </a:prstGeom>
          <a:noFill/>
        </p:spPr>
        <p:txBody>
          <a:bodyPr wrap="square" rtlCol="0">
            <a:spAutoFit/>
          </a:bodyPr>
          <a:lstStyle/>
          <a:p>
            <a:r>
              <a:rPr lang="en-US" dirty="0"/>
              <a:t>TECO</a:t>
            </a:r>
          </a:p>
        </p:txBody>
      </p:sp>
      <p:sp>
        <p:nvSpPr>
          <p:cNvPr id="13" name="TextBox 12">
            <a:extLst>
              <a:ext uri="{FF2B5EF4-FFF2-40B4-BE49-F238E27FC236}">
                <a16:creationId xmlns:a16="http://schemas.microsoft.com/office/drawing/2014/main" id="{CB672875-9134-BA51-5369-9AB5B9AB32C8}"/>
              </a:ext>
            </a:extLst>
          </p:cNvPr>
          <p:cNvSpPr txBox="1"/>
          <p:nvPr/>
        </p:nvSpPr>
        <p:spPr>
          <a:xfrm>
            <a:off x="4925029" y="5560235"/>
            <a:ext cx="1641676" cy="369332"/>
          </a:xfrm>
          <a:prstGeom prst="rect">
            <a:avLst/>
          </a:prstGeom>
          <a:noFill/>
        </p:spPr>
        <p:txBody>
          <a:bodyPr wrap="square" rtlCol="0">
            <a:spAutoFit/>
          </a:bodyPr>
          <a:lstStyle/>
          <a:p>
            <a:r>
              <a:rPr lang="en-US" dirty="0"/>
              <a:t>WMO Guide 8</a:t>
            </a:r>
          </a:p>
        </p:txBody>
      </p:sp>
      <p:sp>
        <p:nvSpPr>
          <p:cNvPr id="14" name="TextBox 13">
            <a:extLst>
              <a:ext uri="{FF2B5EF4-FFF2-40B4-BE49-F238E27FC236}">
                <a16:creationId xmlns:a16="http://schemas.microsoft.com/office/drawing/2014/main" id="{055F43C9-7B8A-9A86-A09F-A47456F00B5B}"/>
              </a:ext>
            </a:extLst>
          </p:cNvPr>
          <p:cNvSpPr txBox="1"/>
          <p:nvPr/>
        </p:nvSpPr>
        <p:spPr>
          <a:xfrm>
            <a:off x="5729710" y="4930908"/>
            <a:ext cx="1358096" cy="369332"/>
          </a:xfrm>
          <a:prstGeom prst="rect">
            <a:avLst/>
          </a:prstGeom>
          <a:noFill/>
        </p:spPr>
        <p:txBody>
          <a:bodyPr wrap="square" rtlCol="0">
            <a:spAutoFit/>
          </a:bodyPr>
          <a:lstStyle/>
          <a:p>
            <a:r>
              <a:rPr lang="en-US" dirty="0"/>
              <a:t>SOFF</a:t>
            </a:r>
          </a:p>
        </p:txBody>
      </p:sp>
      <p:sp>
        <p:nvSpPr>
          <p:cNvPr id="15" name="TextBox 14">
            <a:extLst>
              <a:ext uri="{FF2B5EF4-FFF2-40B4-BE49-F238E27FC236}">
                <a16:creationId xmlns:a16="http://schemas.microsoft.com/office/drawing/2014/main" id="{21FD4D05-90CC-32D7-06F0-EC8627705C09}"/>
              </a:ext>
            </a:extLst>
          </p:cNvPr>
          <p:cNvSpPr txBox="1"/>
          <p:nvPr/>
        </p:nvSpPr>
        <p:spPr>
          <a:xfrm>
            <a:off x="3420801" y="5785505"/>
            <a:ext cx="1358096" cy="369332"/>
          </a:xfrm>
          <a:prstGeom prst="rect">
            <a:avLst/>
          </a:prstGeom>
          <a:noFill/>
        </p:spPr>
        <p:txBody>
          <a:bodyPr wrap="square" rtlCol="0">
            <a:spAutoFit/>
          </a:bodyPr>
          <a:lstStyle/>
          <a:p>
            <a:r>
              <a:rPr lang="en-US" dirty="0"/>
              <a:t>SERCOM</a:t>
            </a:r>
          </a:p>
        </p:txBody>
      </p:sp>
      <p:sp>
        <p:nvSpPr>
          <p:cNvPr id="16" name="TextBox 15">
            <a:extLst>
              <a:ext uri="{FF2B5EF4-FFF2-40B4-BE49-F238E27FC236}">
                <a16:creationId xmlns:a16="http://schemas.microsoft.com/office/drawing/2014/main" id="{293E6E8D-B6E2-409E-8540-5F5114CB995C}"/>
              </a:ext>
            </a:extLst>
          </p:cNvPr>
          <p:cNvSpPr txBox="1"/>
          <p:nvPr/>
        </p:nvSpPr>
        <p:spPr>
          <a:xfrm>
            <a:off x="8930110" y="4910295"/>
            <a:ext cx="1358096" cy="369332"/>
          </a:xfrm>
          <a:prstGeom prst="rect">
            <a:avLst/>
          </a:prstGeom>
          <a:noFill/>
        </p:spPr>
        <p:txBody>
          <a:bodyPr wrap="square" rtlCol="0">
            <a:spAutoFit/>
          </a:bodyPr>
          <a:lstStyle/>
          <a:p>
            <a:r>
              <a:rPr lang="en-US" dirty="0"/>
              <a:t>INFCOM</a:t>
            </a:r>
          </a:p>
        </p:txBody>
      </p:sp>
      <p:sp>
        <p:nvSpPr>
          <p:cNvPr id="17" name="TextBox 16">
            <a:extLst>
              <a:ext uri="{FF2B5EF4-FFF2-40B4-BE49-F238E27FC236}">
                <a16:creationId xmlns:a16="http://schemas.microsoft.com/office/drawing/2014/main" id="{0ACDC593-62B8-3896-E709-8BA3633E83C4}"/>
              </a:ext>
            </a:extLst>
          </p:cNvPr>
          <p:cNvSpPr txBox="1"/>
          <p:nvPr/>
        </p:nvSpPr>
        <p:spPr>
          <a:xfrm>
            <a:off x="6658820" y="5287701"/>
            <a:ext cx="1358096" cy="369332"/>
          </a:xfrm>
          <a:prstGeom prst="rect">
            <a:avLst/>
          </a:prstGeom>
          <a:noFill/>
        </p:spPr>
        <p:txBody>
          <a:bodyPr wrap="square" rtlCol="0">
            <a:spAutoFit/>
          </a:bodyPr>
          <a:lstStyle/>
          <a:p>
            <a:r>
              <a:rPr lang="en-US" dirty="0"/>
              <a:t>PPE</a:t>
            </a:r>
          </a:p>
        </p:txBody>
      </p:sp>
      <p:sp>
        <p:nvSpPr>
          <p:cNvPr id="18" name="TextBox 17">
            <a:extLst>
              <a:ext uri="{FF2B5EF4-FFF2-40B4-BE49-F238E27FC236}">
                <a16:creationId xmlns:a16="http://schemas.microsoft.com/office/drawing/2014/main" id="{EE19DFC0-AB04-4A8F-53E9-1E5BE88054BC}"/>
              </a:ext>
            </a:extLst>
          </p:cNvPr>
          <p:cNvSpPr txBox="1"/>
          <p:nvPr/>
        </p:nvSpPr>
        <p:spPr>
          <a:xfrm>
            <a:off x="751391" y="4477288"/>
            <a:ext cx="1886432" cy="369332"/>
          </a:xfrm>
          <a:prstGeom prst="rect">
            <a:avLst/>
          </a:prstGeom>
          <a:noFill/>
        </p:spPr>
        <p:txBody>
          <a:bodyPr wrap="square" rtlCol="0">
            <a:spAutoFit/>
          </a:bodyPr>
          <a:lstStyle/>
          <a:p>
            <a:r>
              <a:rPr lang="en-US" dirty="0"/>
              <a:t>ET/JET/RB/TT/WG</a:t>
            </a:r>
          </a:p>
        </p:txBody>
      </p:sp>
      <p:sp>
        <p:nvSpPr>
          <p:cNvPr id="19" name="TextBox 18">
            <a:extLst>
              <a:ext uri="{FF2B5EF4-FFF2-40B4-BE49-F238E27FC236}">
                <a16:creationId xmlns:a16="http://schemas.microsoft.com/office/drawing/2014/main" id="{71E62415-838D-8720-1803-F52AD4AD81BE}"/>
              </a:ext>
            </a:extLst>
          </p:cNvPr>
          <p:cNvSpPr txBox="1"/>
          <p:nvPr/>
        </p:nvSpPr>
        <p:spPr>
          <a:xfrm>
            <a:off x="5646037" y="3903034"/>
            <a:ext cx="1358096" cy="369332"/>
          </a:xfrm>
          <a:prstGeom prst="rect">
            <a:avLst/>
          </a:prstGeom>
          <a:noFill/>
        </p:spPr>
        <p:txBody>
          <a:bodyPr wrap="square" rtlCol="0">
            <a:spAutoFit/>
          </a:bodyPr>
          <a:lstStyle/>
          <a:p>
            <a:r>
              <a:rPr lang="en-US" dirty="0"/>
              <a:t>G3W</a:t>
            </a:r>
          </a:p>
        </p:txBody>
      </p:sp>
      <p:sp>
        <p:nvSpPr>
          <p:cNvPr id="20" name="TextBox 19">
            <a:extLst>
              <a:ext uri="{FF2B5EF4-FFF2-40B4-BE49-F238E27FC236}">
                <a16:creationId xmlns:a16="http://schemas.microsoft.com/office/drawing/2014/main" id="{775A55F9-960B-50CC-F730-A7271399C3D7}"/>
              </a:ext>
            </a:extLst>
          </p:cNvPr>
          <p:cNvSpPr txBox="1"/>
          <p:nvPr/>
        </p:nvSpPr>
        <p:spPr>
          <a:xfrm>
            <a:off x="3878968" y="4155841"/>
            <a:ext cx="1358096" cy="369332"/>
          </a:xfrm>
          <a:prstGeom prst="rect">
            <a:avLst/>
          </a:prstGeom>
          <a:noFill/>
        </p:spPr>
        <p:txBody>
          <a:bodyPr wrap="square" rtlCol="0">
            <a:spAutoFit/>
          </a:bodyPr>
          <a:lstStyle/>
          <a:p>
            <a:r>
              <a:rPr lang="en-US" dirty="0"/>
              <a:t>OCP</a:t>
            </a:r>
          </a:p>
        </p:txBody>
      </p:sp>
      <p:sp>
        <p:nvSpPr>
          <p:cNvPr id="21" name="TextBox 20">
            <a:extLst>
              <a:ext uri="{FF2B5EF4-FFF2-40B4-BE49-F238E27FC236}">
                <a16:creationId xmlns:a16="http://schemas.microsoft.com/office/drawing/2014/main" id="{7964D54A-770E-7A55-8B7E-157889E95A7C}"/>
              </a:ext>
            </a:extLst>
          </p:cNvPr>
          <p:cNvSpPr txBox="1"/>
          <p:nvPr/>
        </p:nvSpPr>
        <p:spPr>
          <a:xfrm>
            <a:off x="6215609" y="6122571"/>
            <a:ext cx="1358096" cy="369332"/>
          </a:xfrm>
          <a:prstGeom prst="rect">
            <a:avLst/>
          </a:prstGeom>
          <a:noFill/>
        </p:spPr>
        <p:txBody>
          <a:bodyPr wrap="square" rtlCol="0">
            <a:spAutoFit/>
          </a:bodyPr>
          <a:lstStyle/>
          <a:p>
            <a:r>
              <a:rPr lang="en-US" dirty="0"/>
              <a:t>GAW</a:t>
            </a:r>
          </a:p>
        </p:txBody>
      </p:sp>
      <p:sp>
        <p:nvSpPr>
          <p:cNvPr id="22" name="TextBox 21">
            <a:extLst>
              <a:ext uri="{FF2B5EF4-FFF2-40B4-BE49-F238E27FC236}">
                <a16:creationId xmlns:a16="http://schemas.microsoft.com/office/drawing/2014/main" id="{76A59F57-7CE8-2C8B-81A5-2F516F3463EF}"/>
              </a:ext>
            </a:extLst>
          </p:cNvPr>
          <p:cNvSpPr txBox="1"/>
          <p:nvPr/>
        </p:nvSpPr>
        <p:spPr>
          <a:xfrm>
            <a:off x="2637823" y="5204672"/>
            <a:ext cx="1358096" cy="369332"/>
          </a:xfrm>
          <a:prstGeom prst="rect">
            <a:avLst/>
          </a:prstGeom>
          <a:noFill/>
        </p:spPr>
        <p:txBody>
          <a:bodyPr wrap="square" rtlCol="0">
            <a:spAutoFit/>
          </a:bodyPr>
          <a:lstStyle/>
          <a:p>
            <a:r>
              <a:rPr lang="en-US" dirty="0"/>
              <a:t>SCs</a:t>
            </a:r>
          </a:p>
        </p:txBody>
      </p:sp>
    </p:spTree>
    <p:extLst>
      <p:ext uri="{BB962C8B-B14F-4D97-AF65-F5344CB8AC3E}">
        <p14:creationId xmlns:p14="http://schemas.microsoft.com/office/powerpoint/2010/main" val="238098982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Diagram&#10;&#10;Description automatically generated with low confidence">
            <a:extLst>
              <a:ext uri="{FF2B5EF4-FFF2-40B4-BE49-F238E27FC236}">
                <a16:creationId xmlns:a16="http://schemas.microsoft.com/office/drawing/2014/main" id="{D618A00F-C5FB-4C31-9A71-3BE81A19D3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6970" y="1271327"/>
            <a:ext cx="9278059" cy="4111897"/>
          </a:xfrm>
          <a:prstGeom prst="rect">
            <a:avLst/>
          </a:prstGeom>
        </p:spPr>
      </p:pic>
      <p:sp>
        <p:nvSpPr>
          <p:cNvPr id="3" name="Arrow: Down 2">
            <a:extLst>
              <a:ext uri="{FF2B5EF4-FFF2-40B4-BE49-F238E27FC236}">
                <a16:creationId xmlns:a16="http://schemas.microsoft.com/office/drawing/2014/main" id="{2725990C-D82F-4948-BC41-3333BF1835DC}"/>
              </a:ext>
            </a:extLst>
          </p:cNvPr>
          <p:cNvSpPr/>
          <p:nvPr/>
        </p:nvSpPr>
        <p:spPr>
          <a:xfrm rot="2752199">
            <a:off x="10180437" y="488909"/>
            <a:ext cx="1422400" cy="1289107"/>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03B56A95-8427-4FFF-A0F1-A73104112DB8}"/>
              </a:ext>
            </a:extLst>
          </p:cNvPr>
          <p:cNvSpPr>
            <a:spLocks noGrp="1"/>
          </p:cNvSpPr>
          <p:nvPr>
            <p:ph type="title"/>
          </p:nvPr>
        </p:nvSpPr>
        <p:spPr>
          <a:xfrm>
            <a:off x="162961" y="339027"/>
            <a:ext cx="8673221" cy="644968"/>
          </a:xfrm>
        </p:spPr>
        <p:txBody>
          <a:bodyPr>
            <a:normAutofit/>
          </a:bodyPr>
          <a:lstStyle/>
          <a:p>
            <a:r>
              <a:rPr lang="en-US" sz="3200" b="1" dirty="0">
                <a:solidFill>
                  <a:srgbClr val="0070C0"/>
                </a:solidFill>
                <a:latin typeface="Arial" panose="020B0604020202020204" pitchFamily="34" charset="0"/>
                <a:cs typeface="Arial" panose="020B0604020202020204" pitchFamily="34" charset="0"/>
              </a:rPr>
              <a:t>Early Warning Systems for All</a:t>
            </a:r>
            <a:endParaRPr lang="en-US" sz="3200" dirty="0">
              <a:solidFill>
                <a:srgbClr val="0070C0"/>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B78A3EE3-C92D-4450-92F4-7B9FDB5B8289}"/>
              </a:ext>
            </a:extLst>
          </p:cNvPr>
          <p:cNvPicPr>
            <a:picLocks noChangeAspect="1"/>
          </p:cNvPicPr>
          <p:nvPr/>
        </p:nvPicPr>
        <p:blipFill>
          <a:blip r:embed="rId4"/>
          <a:stretch>
            <a:fillRect/>
          </a:stretch>
        </p:blipFill>
        <p:spPr>
          <a:xfrm>
            <a:off x="0" y="5670557"/>
            <a:ext cx="12192000" cy="1187443"/>
          </a:xfrm>
          <a:prstGeom prst="rect">
            <a:avLst/>
          </a:prstGeom>
        </p:spPr>
      </p:pic>
    </p:spTree>
    <p:extLst>
      <p:ext uri="{BB962C8B-B14F-4D97-AF65-F5344CB8AC3E}">
        <p14:creationId xmlns:p14="http://schemas.microsoft.com/office/powerpoint/2010/main" val="95390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Diagram&#10;&#10;Description automatically generated with low confidence">
            <a:extLst>
              <a:ext uri="{FF2B5EF4-FFF2-40B4-BE49-F238E27FC236}">
                <a16:creationId xmlns:a16="http://schemas.microsoft.com/office/drawing/2014/main" id="{D618A00F-C5FB-4C31-9A71-3BE81A19D3EE}"/>
              </a:ext>
            </a:extLst>
          </p:cNvPr>
          <p:cNvPicPr>
            <a:picLocks noChangeAspect="1"/>
          </p:cNvPicPr>
          <p:nvPr/>
        </p:nvPicPr>
        <p:blipFill rotWithShape="1">
          <a:blip r:embed="rId3">
            <a:extLst>
              <a:ext uri="{28A0092B-C50C-407E-A947-70E740481C1C}">
                <a14:useLocalDpi xmlns:a14="http://schemas.microsoft.com/office/drawing/2010/main" val="0"/>
              </a:ext>
            </a:extLst>
          </a:blip>
          <a:srcRect l="50000" b="50881"/>
          <a:stretch/>
        </p:blipFill>
        <p:spPr>
          <a:xfrm>
            <a:off x="6096000" y="1271327"/>
            <a:ext cx="4639029" cy="2019741"/>
          </a:xfrm>
          <a:prstGeom prst="rect">
            <a:avLst/>
          </a:prstGeom>
        </p:spPr>
      </p:pic>
      <p:sp>
        <p:nvSpPr>
          <p:cNvPr id="3" name="Arrow: Down 2">
            <a:extLst>
              <a:ext uri="{FF2B5EF4-FFF2-40B4-BE49-F238E27FC236}">
                <a16:creationId xmlns:a16="http://schemas.microsoft.com/office/drawing/2014/main" id="{2725990C-D82F-4948-BC41-3333BF1835DC}"/>
              </a:ext>
            </a:extLst>
          </p:cNvPr>
          <p:cNvSpPr/>
          <p:nvPr/>
        </p:nvSpPr>
        <p:spPr>
          <a:xfrm rot="2752199">
            <a:off x="10180437" y="488909"/>
            <a:ext cx="1422400" cy="1289107"/>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03B56A95-8427-4FFF-A0F1-A73104112DB8}"/>
              </a:ext>
            </a:extLst>
          </p:cNvPr>
          <p:cNvSpPr>
            <a:spLocks noGrp="1"/>
          </p:cNvSpPr>
          <p:nvPr>
            <p:ph type="title"/>
          </p:nvPr>
        </p:nvSpPr>
        <p:spPr>
          <a:xfrm>
            <a:off x="162961" y="339027"/>
            <a:ext cx="8673221" cy="644968"/>
          </a:xfrm>
        </p:spPr>
        <p:txBody>
          <a:bodyPr>
            <a:normAutofit/>
          </a:bodyPr>
          <a:lstStyle/>
          <a:p>
            <a:r>
              <a:rPr lang="en-US" sz="3200" b="1" dirty="0">
                <a:solidFill>
                  <a:srgbClr val="0070C0"/>
                </a:solidFill>
                <a:latin typeface="Arial" panose="020B0604020202020204" pitchFamily="34" charset="0"/>
                <a:cs typeface="Arial" panose="020B0604020202020204" pitchFamily="34" charset="0"/>
              </a:rPr>
              <a:t>Early Warning Systems for All</a:t>
            </a:r>
            <a:endParaRPr lang="en-US" sz="3200" dirty="0">
              <a:solidFill>
                <a:srgbClr val="0070C0"/>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B78A3EE3-C92D-4450-92F4-7B9FDB5B8289}"/>
              </a:ext>
            </a:extLst>
          </p:cNvPr>
          <p:cNvPicPr>
            <a:picLocks noChangeAspect="1"/>
          </p:cNvPicPr>
          <p:nvPr/>
        </p:nvPicPr>
        <p:blipFill>
          <a:blip r:embed="rId4"/>
          <a:stretch>
            <a:fillRect/>
          </a:stretch>
        </p:blipFill>
        <p:spPr>
          <a:xfrm>
            <a:off x="0" y="5670557"/>
            <a:ext cx="12192000" cy="1187443"/>
          </a:xfrm>
          <a:prstGeom prst="rect">
            <a:avLst/>
          </a:prstGeom>
        </p:spPr>
      </p:pic>
      <p:sp>
        <p:nvSpPr>
          <p:cNvPr id="4" name="TextBox 3">
            <a:extLst>
              <a:ext uri="{FF2B5EF4-FFF2-40B4-BE49-F238E27FC236}">
                <a16:creationId xmlns:a16="http://schemas.microsoft.com/office/drawing/2014/main" id="{8C325010-D984-9B4C-EBBE-CAF22222273A}"/>
              </a:ext>
            </a:extLst>
          </p:cNvPr>
          <p:cNvSpPr txBox="1"/>
          <p:nvPr/>
        </p:nvSpPr>
        <p:spPr>
          <a:xfrm>
            <a:off x="1180608" y="1676670"/>
            <a:ext cx="1358096" cy="369332"/>
          </a:xfrm>
          <a:prstGeom prst="rect">
            <a:avLst/>
          </a:prstGeom>
          <a:noFill/>
        </p:spPr>
        <p:txBody>
          <a:bodyPr wrap="square" rtlCol="0">
            <a:spAutoFit/>
          </a:bodyPr>
          <a:lstStyle/>
          <a:p>
            <a:r>
              <a:rPr lang="en-US" dirty="0"/>
              <a:t>GBON</a:t>
            </a:r>
          </a:p>
        </p:txBody>
      </p:sp>
      <p:sp>
        <p:nvSpPr>
          <p:cNvPr id="7" name="TextBox 6">
            <a:extLst>
              <a:ext uri="{FF2B5EF4-FFF2-40B4-BE49-F238E27FC236}">
                <a16:creationId xmlns:a16="http://schemas.microsoft.com/office/drawing/2014/main" id="{0EA5E617-71F9-2131-B341-E8B233316FC9}"/>
              </a:ext>
            </a:extLst>
          </p:cNvPr>
          <p:cNvSpPr txBox="1"/>
          <p:nvPr/>
        </p:nvSpPr>
        <p:spPr>
          <a:xfrm>
            <a:off x="2280208" y="2773278"/>
            <a:ext cx="1358096" cy="369332"/>
          </a:xfrm>
          <a:prstGeom prst="rect">
            <a:avLst/>
          </a:prstGeom>
          <a:noFill/>
        </p:spPr>
        <p:txBody>
          <a:bodyPr wrap="square" rtlCol="0">
            <a:spAutoFit/>
          </a:bodyPr>
          <a:lstStyle/>
          <a:p>
            <a:r>
              <a:rPr lang="en-US" dirty="0"/>
              <a:t>WIS2.0</a:t>
            </a:r>
          </a:p>
        </p:txBody>
      </p:sp>
      <p:sp>
        <p:nvSpPr>
          <p:cNvPr id="8" name="TextBox 7">
            <a:extLst>
              <a:ext uri="{FF2B5EF4-FFF2-40B4-BE49-F238E27FC236}">
                <a16:creationId xmlns:a16="http://schemas.microsoft.com/office/drawing/2014/main" id="{89FC159A-1AA4-3CD9-53A5-DA381E193A2B}"/>
              </a:ext>
            </a:extLst>
          </p:cNvPr>
          <p:cNvSpPr txBox="1"/>
          <p:nvPr/>
        </p:nvSpPr>
        <p:spPr>
          <a:xfrm>
            <a:off x="590651" y="1254857"/>
            <a:ext cx="1358096" cy="369332"/>
          </a:xfrm>
          <a:prstGeom prst="rect">
            <a:avLst/>
          </a:prstGeom>
          <a:noFill/>
        </p:spPr>
        <p:txBody>
          <a:bodyPr wrap="square" rtlCol="0">
            <a:spAutoFit/>
          </a:bodyPr>
          <a:lstStyle/>
          <a:p>
            <a:r>
              <a:rPr lang="en-US" dirty="0"/>
              <a:t>EW4ALL</a:t>
            </a:r>
          </a:p>
        </p:txBody>
      </p:sp>
      <p:sp>
        <p:nvSpPr>
          <p:cNvPr id="9" name="TextBox 8">
            <a:extLst>
              <a:ext uri="{FF2B5EF4-FFF2-40B4-BE49-F238E27FC236}">
                <a16:creationId xmlns:a16="http://schemas.microsoft.com/office/drawing/2014/main" id="{25E99232-C207-9C9B-78CD-E74CE15B3F37}"/>
              </a:ext>
            </a:extLst>
          </p:cNvPr>
          <p:cNvSpPr txBox="1"/>
          <p:nvPr/>
        </p:nvSpPr>
        <p:spPr>
          <a:xfrm>
            <a:off x="1803893" y="2046002"/>
            <a:ext cx="1358096" cy="369332"/>
          </a:xfrm>
          <a:prstGeom prst="rect">
            <a:avLst/>
          </a:prstGeom>
          <a:noFill/>
        </p:spPr>
        <p:txBody>
          <a:bodyPr wrap="square" rtlCol="0">
            <a:spAutoFit/>
          </a:bodyPr>
          <a:lstStyle/>
          <a:p>
            <a:r>
              <a:rPr lang="en-US" dirty="0"/>
              <a:t>IOM-136</a:t>
            </a:r>
          </a:p>
        </p:txBody>
      </p:sp>
      <p:sp>
        <p:nvSpPr>
          <p:cNvPr id="13" name="TextBox 12">
            <a:extLst>
              <a:ext uri="{FF2B5EF4-FFF2-40B4-BE49-F238E27FC236}">
                <a16:creationId xmlns:a16="http://schemas.microsoft.com/office/drawing/2014/main" id="{B64AF087-92D0-9C8A-EF3F-4937A69828EE}"/>
              </a:ext>
            </a:extLst>
          </p:cNvPr>
          <p:cNvSpPr txBox="1"/>
          <p:nvPr/>
        </p:nvSpPr>
        <p:spPr>
          <a:xfrm>
            <a:off x="842457" y="2438418"/>
            <a:ext cx="1358096" cy="369332"/>
          </a:xfrm>
          <a:prstGeom prst="rect">
            <a:avLst/>
          </a:prstGeom>
          <a:noFill/>
        </p:spPr>
        <p:txBody>
          <a:bodyPr wrap="square" rtlCol="0">
            <a:spAutoFit/>
          </a:bodyPr>
          <a:lstStyle/>
          <a:p>
            <a:r>
              <a:rPr lang="en-US" dirty="0"/>
              <a:t>Resolution 1</a:t>
            </a:r>
          </a:p>
        </p:txBody>
      </p:sp>
      <p:sp>
        <p:nvSpPr>
          <p:cNvPr id="16" name="TextBox 15">
            <a:extLst>
              <a:ext uri="{FF2B5EF4-FFF2-40B4-BE49-F238E27FC236}">
                <a16:creationId xmlns:a16="http://schemas.microsoft.com/office/drawing/2014/main" id="{8ABFE5C4-2E48-4EC9-DFA8-8752DEA59755}"/>
              </a:ext>
            </a:extLst>
          </p:cNvPr>
          <p:cNvSpPr txBox="1"/>
          <p:nvPr/>
        </p:nvSpPr>
        <p:spPr>
          <a:xfrm>
            <a:off x="3039801" y="2438418"/>
            <a:ext cx="1358096" cy="369332"/>
          </a:xfrm>
          <a:prstGeom prst="rect">
            <a:avLst/>
          </a:prstGeom>
          <a:noFill/>
        </p:spPr>
        <p:txBody>
          <a:bodyPr wrap="square" rtlCol="0">
            <a:spAutoFit/>
          </a:bodyPr>
          <a:lstStyle/>
          <a:p>
            <a:r>
              <a:rPr lang="en-US" dirty="0"/>
              <a:t>SOFF</a:t>
            </a:r>
          </a:p>
        </p:txBody>
      </p:sp>
      <p:sp>
        <p:nvSpPr>
          <p:cNvPr id="30" name="Title 1">
            <a:extLst>
              <a:ext uri="{FF2B5EF4-FFF2-40B4-BE49-F238E27FC236}">
                <a16:creationId xmlns:a16="http://schemas.microsoft.com/office/drawing/2014/main" id="{006D11E9-66AF-8D0C-C142-271468E1CAF8}"/>
              </a:ext>
            </a:extLst>
          </p:cNvPr>
          <p:cNvSpPr txBox="1">
            <a:spLocks/>
          </p:cNvSpPr>
          <p:nvPr/>
        </p:nvSpPr>
        <p:spPr>
          <a:xfrm>
            <a:off x="162965" y="3467732"/>
            <a:ext cx="8673221" cy="6449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70C0"/>
                </a:solidFill>
                <a:latin typeface="Arial" panose="020B0604020202020204" pitchFamily="34" charset="0"/>
                <a:cs typeface="Arial" panose="020B0604020202020204" pitchFamily="34" charset="0"/>
              </a:rPr>
              <a:t>Lessons from the past</a:t>
            </a:r>
            <a:endParaRPr lang="en-US" sz="3200" dirty="0">
              <a:solidFill>
                <a:srgbClr val="0070C0"/>
              </a:solidFill>
              <a:latin typeface="Arial" panose="020B0604020202020204" pitchFamily="34" charset="0"/>
              <a:cs typeface="Arial" panose="020B0604020202020204" pitchFamily="34" charset="0"/>
            </a:endParaRPr>
          </a:p>
        </p:txBody>
      </p:sp>
      <p:graphicFrame>
        <p:nvGraphicFramePr>
          <p:cNvPr id="31" name="Diagram 30">
            <a:extLst>
              <a:ext uri="{FF2B5EF4-FFF2-40B4-BE49-F238E27FC236}">
                <a16:creationId xmlns:a16="http://schemas.microsoft.com/office/drawing/2014/main" id="{FEE18BA1-3EBF-837D-73AC-6BDFD4D1FBCF}"/>
              </a:ext>
            </a:extLst>
          </p:cNvPr>
          <p:cNvGraphicFramePr/>
          <p:nvPr>
            <p:extLst>
              <p:ext uri="{D42A27DB-BD31-4B8C-83A1-F6EECF244321}">
                <p14:modId xmlns:p14="http://schemas.microsoft.com/office/powerpoint/2010/main" val="2249463591"/>
              </p:ext>
            </p:extLst>
          </p:nvPr>
        </p:nvGraphicFramePr>
        <p:xfrm>
          <a:off x="1180608" y="3500425"/>
          <a:ext cx="10160000" cy="23219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2" name="Title 1">
            <a:extLst>
              <a:ext uri="{FF2B5EF4-FFF2-40B4-BE49-F238E27FC236}">
                <a16:creationId xmlns:a16="http://schemas.microsoft.com/office/drawing/2014/main" id="{D5D60112-79FC-B40F-21D8-DD00CE76FFFB}"/>
              </a:ext>
            </a:extLst>
          </p:cNvPr>
          <p:cNvSpPr txBox="1">
            <a:spLocks/>
          </p:cNvSpPr>
          <p:nvPr/>
        </p:nvSpPr>
        <p:spPr>
          <a:xfrm>
            <a:off x="2482941" y="3590653"/>
            <a:ext cx="7997986" cy="23096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0" b="1" dirty="0">
                <a:solidFill>
                  <a:srgbClr val="E72627"/>
                </a:solidFill>
                <a:latin typeface="Arial" panose="020B0604020202020204" pitchFamily="34" charset="0"/>
                <a:cs typeface="Arial" panose="020B0604020202020204" pitchFamily="34" charset="0"/>
              </a:rPr>
              <a:t>ENTROPY</a:t>
            </a:r>
            <a:endParaRPr lang="en-US" sz="12000" dirty="0">
              <a:solidFill>
                <a:srgbClr val="E7262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123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4"/>
                                        </p:tgtEl>
                                        <p:attrNameLst>
                                          <p:attrName>ppt_y</p:attrName>
                                        </p:attrNameLst>
                                      </p:cBhvr>
                                      <p:tavLst>
                                        <p:tav tm="0">
                                          <p:val>
                                            <p:strVal val="#ppt_y"/>
                                          </p:val>
                                        </p:tav>
                                        <p:tav tm="100000">
                                          <p:val>
                                            <p:strVal val="#ppt_y"/>
                                          </p:val>
                                        </p:tav>
                                      </p:tavLst>
                                    </p:anim>
                                    <p:anim calcmode="lin" valueType="num">
                                      <p:cBhvr>
                                        <p:cTn id="2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4"/>
                                        </p:tgtEl>
                                      </p:cBhvr>
                                    </p:animEffect>
                                  </p:childTnLst>
                                </p:cTn>
                              </p:par>
                              <p:par>
                                <p:cTn id="27" presetID="41" presetClass="entr" presetSubtype="0" fill="hold" grpId="0" nodeType="withEffect">
                                  <p:stCondLst>
                                    <p:cond delay="0"/>
                                  </p:stCondLst>
                                  <p:iterate type="lt">
                                    <p:tmPct val="10000"/>
                                  </p:iterate>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7"/>
                                        </p:tgtEl>
                                        <p:attrNameLst>
                                          <p:attrName>ppt_y</p:attrName>
                                        </p:attrNameLst>
                                      </p:cBhvr>
                                      <p:tavLst>
                                        <p:tav tm="0">
                                          <p:val>
                                            <p:strVal val="#ppt_y"/>
                                          </p:val>
                                        </p:tav>
                                        <p:tav tm="100000">
                                          <p:val>
                                            <p:strVal val="#ppt_y"/>
                                          </p:val>
                                        </p:tav>
                                      </p:tavLst>
                                    </p:anim>
                                    <p:anim calcmode="lin" valueType="num">
                                      <p:cBhvr>
                                        <p:cTn id="3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7"/>
                                        </p:tgtEl>
                                      </p:cBhvr>
                                    </p:animEffect>
                                  </p:childTnLst>
                                </p:cTn>
                              </p:par>
                              <p:par>
                                <p:cTn id="34" presetID="41" presetClass="entr" presetSubtype="0" fill="hold" grpId="0" nodeType="withEffect">
                                  <p:stCondLst>
                                    <p:cond delay="0"/>
                                  </p:stCondLst>
                                  <p:iterate type="lt">
                                    <p:tmPct val="10000"/>
                                  </p:iterate>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8"/>
                                        </p:tgtEl>
                                        <p:attrNameLst>
                                          <p:attrName>ppt_y</p:attrName>
                                        </p:attrNameLst>
                                      </p:cBhvr>
                                      <p:tavLst>
                                        <p:tav tm="0">
                                          <p:val>
                                            <p:strVal val="#ppt_y"/>
                                          </p:val>
                                        </p:tav>
                                        <p:tav tm="100000">
                                          <p:val>
                                            <p:strVal val="#ppt_y"/>
                                          </p:val>
                                        </p:tav>
                                      </p:tavLst>
                                    </p:anim>
                                    <p:anim calcmode="lin" valueType="num">
                                      <p:cBhvr>
                                        <p:cTn id="3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8"/>
                                        </p:tgtEl>
                                      </p:cBhvr>
                                    </p:animEffect>
                                  </p:childTnLst>
                                </p:cTn>
                              </p:par>
                              <p:par>
                                <p:cTn id="41" presetID="41" presetClass="entr" presetSubtype="0" fill="hold" grpId="0" nodeType="withEffect">
                                  <p:stCondLst>
                                    <p:cond delay="0"/>
                                  </p:stCondLst>
                                  <p:iterate type="lt">
                                    <p:tmPct val="10000"/>
                                  </p:iterate>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9"/>
                                        </p:tgtEl>
                                        <p:attrNameLst>
                                          <p:attrName>ppt_y</p:attrName>
                                        </p:attrNameLst>
                                      </p:cBhvr>
                                      <p:tavLst>
                                        <p:tav tm="0">
                                          <p:val>
                                            <p:strVal val="#ppt_y"/>
                                          </p:val>
                                        </p:tav>
                                        <p:tav tm="100000">
                                          <p:val>
                                            <p:strVal val="#ppt_y"/>
                                          </p:val>
                                        </p:tav>
                                      </p:tavLst>
                                    </p:anim>
                                    <p:anim calcmode="lin" valueType="num">
                                      <p:cBhvr>
                                        <p:cTn id="4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9"/>
                                        </p:tgtEl>
                                      </p:cBhvr>
                                    </p:animEffect>
                                  </p:childTnLst>
                                </p:cTn>
                              </p:par>
                              <p:par>
                                <p:cTn id="48" presetID="41" presetClass="entr" presetSubtype="0" fill="hold" grpId="0" nodeType="withEffect">
                                  <p:stCondLst>
                                    <p:cond delay="0"/>
                                  </p:stCondLst>
                                  <p:iterate type="lt">
                                    <p:tmPct val="10000"/>
                                  </p:iterate>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3"/>
                                        </p:tgtEl>
                                        <p:attrNameLst>
                                          <p:attrName>ppt_y</p:attrName>
                                        </p:attrNameLst>
                                      </p:cBhvr>
                                      <p:tavLst>
                                        <p:tav tm="0">
                                          <p:val>
                                            <p:strVal val="#ppt_y"/>
                                          </p:val>
                                        </p:tav>
                                        <p:tav tm="100000">
                                          <p:val>
                                            <p:strVal val="#ppt_y"/>
                                          </p:val>
                                        </p:tav>
                                      </p:tavLst>
                                    </p:anim>
                                    <p:anim calcmode="lin" valueType="num">
                                      <p:cBhvr>
                                        <p:cTn id="52"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3"/>
                                        </p:tgtEl>
                                      </p:cBhvr>
                                    </p:animEffect>
                                  </p:childTnLst>
                                </p:cTn>
                              </p:par>
                              <p:par>
                                <p:cTn id="55" presetID="41" presetClass="entr" presetSubtype="0" fill="hold" grpId="0" nodeType="withEffect">
                                  <p:stCondLst>
                                    <p:cond delay="0"/>
                                  </p:stCondLst>
                                  <p:iterate type="lt">
                                    <p:tmPct val="10000"/>
                                  </p:iterate>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6"/>
                                        </p:tgtEl>
                                        <p:attrNameLst>
                                          <p:attrName>ppt_y</p:attrName>
                                        </p:attrNameLst>
                                      </p:cBhvr>
                                      <p:tavLst>
                                        <p:tav tm="0">
                                          <p:val>
                                            <p:strVal val="#ppt_y"/>
                                          </p:val>
                                        </p:tav>
                                        <p:tav tm="100000">
                                          <p:val>
                                            <p:strVal val="#ppt_y"/>
                                          </p:val>
                                        </p:tav>
                                      </p:tavLst>
                                    </p:anim>
                                    <p:anim calcmode="lin" valueType="num">
                                      <p:cBhvr>
                                        <p:cTn id="5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3" grpId="0"/>
      <p:bldP spid="16" grpId="0"/>
      <p:bldP spid="30" grpId="0"/>
      <p:bldGraphic spid="31" grpId="0">
        <p:bldAsOne/>
      </p:bldGraphic>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Diagram&#10;&#10;Description automatically generated with low confidence">
            <a:extLst>
              <a:ext uri="{FF2B5EF4-FFF2-40B4-BE49-F238E27FC236}">
                <a16:creationId xmlns:a16="http://schemas.microsoft.com/office/drawing/2014/main" id="{D618A00F-C5FB-4C31-9A71-3BE81A19D3EE}"/>
              </a:ext>
            </a:extLst>
          </p:cNvPr>
          <p:cNvPicPr>
            <a:picLocks noChangeAspect="1"/>
          </p:cNvPicPr>
          <p:nvPr/>
        </p:nvPicPr>
        <p:blipFill rotWithShape="1">
          <a:blip r:embed="rId4">
            <a:extLst>
              <a:ext uri="{28A0092B-C50C-407E-A947-70E740481C1C}">
                <a14:useLocalDpi xmlns:a14="http://schemas.microsoft.com/office/drawing/2010/main" val="0"/>
              </a:ext>
            </a:extLst>
          </a:blip>
          <a:srcRect l="50000" b="50881"/>
          <a:stretch/>
        </p:blipFill>
        <p:spPr>
          <a:xfrm>
            <a:off x="6096000" y="1271327"/>
            <a:ext cx="4639029" cy="2019741"/>
          </a:xfrm>
          <a:prstGeom prst="rect">
            <a:avLst/>
          </a:prstGeom>
        </p:spPr>
      </p:pic>
      <p:sp>
        <p:nvSpPr>
          <p:cNvPr id="3" name="Arrow: Down 2">
            <a:extLst>
              <a:ext uri="{FF2B5EF4-FFF2-40B4-BE49-F238E27FC236}">
                <a16:creationId xmlns:a16="http://schemas.microsoft.com/office/drawing/2014/main" id="{2725990C-D82F-4948-BC41-3333BF1835DC}"/>
              </a:ext>
            </a:extLst>
          </p:cNvPr>
          <p:cNvSpPr/>
          <p:nvPr/>
        </p:nvSpPr>
        <p:spPr>
          <a:xfrm rot="2752199">
            <a:off x="10180437" y="488909"/>
            <a:ext cx="1422400" cy="1289107"/>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03B56A95-8427-4FFF-A0F1-A73104112DB8}"/>
              </a:ext>
            </a:extLst>
          </p:cNvPr>
          <p:cNvSpPr>
            <a:spLocks noGrp="1"/>
          </p:cNvSpPr>
          <p:nvPr>
            <p:ph type="title"/>
          </p:nvPr>
        </p:nvSpPr>
        <p:spPr>
          <a:xfrm>
            <a:off x="162961" y="339027"/>
            <a:ext cx="8673221" cy="644968"/>
          </a:xfrm>
        </p:spPr>
        <p:txBody>
          <a:bodyPr>
            <a:normAutofit/>
          </a:bodyPr>
          <a:lstStyle/>
          <a:p>
            <a:r>
              <a:rPr lang="en-US" sz="3200" b="1" dirty="0">
                <a:solidFill>
                  <a:srgbClr val="0070C0"/>
                </a:solidFill>
                <a:latin typeface="Arial" panose="020B0604020202020204" pitchFamily="34" charset="0"/>
                <a:cs typeface="Arial" panose="020B0604020202020204" pitchFamily="34" charset="0"/>
              </a:rPr>
              <a:t>Early Warning Systems for All</a:t>
            </a:r>
            <a:endParaRPr lang="en-US" sz="3200" dirty="0">
              <a:solidFill>
                <a:srgbClr val="0070C0"/>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B78A3EE3-C92D-4450-92F4-7B9FDB5B8289}"/>
              </a:ext>
            </a:extLst>
          </p:cNvPr>
          <p:cNvPicPr>
            <a:picLocks noChangeAspect="1"/>
          </p:cNvPicPr>
          <p:nvPr/>
        </p:nvPicPr>
        <p:blipFill>
          <a:blip r:embed="rId5"/>
          <a:stretch>
            <a:fillRect/>
          </a:stretch>
        </p:blipFill>
        <p:spPr>
          <a:xfrm>
            <a:off x="0" y="5670557"/>
            <a:ext cx="12192000" cy="1187443"/>
          </a:xfrm>
          <a:prstGeom prst="rect">
            <a:avLst/>
          </a:prstGeom>
        </p:spPr>
      </p:pic>
      <p:sp>
        <p:nvSpPr>
          <p:cNvPr id="4" name="TextBox 3">
            <a:extLst>
              <a:ext uri="{FF2B5EF4-FFF2-40B4-BE49-F238E27FC236}">
                <a16:creationId xmlns:a16="http://schemas.microsoft.com/office/drawing/2014/main" id="{8C325010-D984-9B4C-EBBE-CAF22222273A}"/>
              </a:ext>
            </a:extLst>
          </p:cNvPr>
          <p:cNvSpPr txBox="1"/>
          <p:nvPr/>
        </p:nvSpPr>
        <p:spPr>
          <a:xfrm>
            <a:off x="1180608" y="1676670"/>
            <a:ext cx="1358096" cy="369332"/>
          </a:xfrm>
          <a:prstGeom prst="rect">
            <a:avLst/>
          </a:prstGeom>
          <a:noFill/>
        </p:spPr>
        <p:txBody>
          <a:bodyPr wrap="square" rtlCol="0">
            <a:spAutoFit/>
          </a:bodyPr>
          <a:lstStyle/>
          <a:p>
            <a:r>
              <a:rPr lang="en-US" dirty="0"/>
              <a:t>GBON</a:t>
            </a:r>
          </a:p>
        </p:txBody>
      </p:sp>
      <p:sp>
        <p:nvSpPr>
          <p:cNvPr id="7" name="TextBox 6">
            <a:extLst>
              <a:ext uri="{FF2B5EF4-FFF2-40B4-BE49-F238E27FC236}">
                <a16:creationId xmlns:a16="http://schemas.microsoft.com/office/drawing/2014/main" id="{0EA5E617-71F9-2131-B341-E8B233316FC9}"/>
              </a:ext>
            </a:extLst>
          </p:cNvPr>
          <p:cNvSpPr txBox="1"/>
          <p:nvPr/>
        </p:nvSpPr>
        <p:spPr>
          <a:xfrm>
            <a:off x="2280208" y="2773278"/>
            <a:ext cx="1358096" cy="369332"/>
          </a:xfrm>
          <a:prstGeom prst="rect">
            <a:avLst/>
          </a:prstGeom>
          <a:noFill/>
        </p:spPr>
        <p:txBody>
          <a:bodyPr wrap="square" rtlCol="0">
            <a:spAutoFit/>
          </a:bodyPr>
          <a:lstStyle/>
          <a:p>
            <a:r>
              <a:rPr lang="en-US" dirty="0"/>
              <a:t>WIS2.0</a:t>
            </a:r>
          </a:p>
        </p:txBody>
      </p:sp>
      <p:sp>
        <p:nvSpPr>
          <p:cNvPr id="8" name="TextBox 7">
            <a:extLst>
              <a:ext uri="{FF2B5EF4-FFF2-40B4-BE49-F238E27FC236}">
                <a16:creationId xmlns:a16="http://schemas.microsoft.com/office/drawing/2014/main" id="{89FC159A-1AA4-3CD9-53A5-DA381E193A2B}"/>
              </a:ext>
            </a:extLst>
          </p:cNvPr>
          <p:cNvSpPr txBox="1"/>
          <p:nvPr/>
        </p:nvSpPr>
        <p:spPr>
          <a:xfrm>
            <a:off x="590651" y="1254857"/>
            <a:ext cx="1358096" cy="461665"/>
          </a:xfrm>
          <a:prstGeom prst="rect">
            <a:avLst/>
          </a:prstGeom>
          <a:noFill/>
        </p:spPr>
        <p:txBody>
          <a:bodyPr wrap="square" rtlCol="0">
            <a:spAutoFit/>
          </a:bodyPr>
          <a:lstStyle/>
          <a:p>
            <a:r>
              <a:rPr lang="en-US" sz="2400" b="1" dirty="0">
                <a:solidFill>
                  <a:srgbClr val="FF0000"/>
                </a:solidFill>
              </a:rPr>
              <a:t>EW4ALL</a:t>
            </a:r>
          </a:p>
        </p:txBody>
      </p:sp>
      <p:sp>
        <p:nvSpPr>
          <p:cNvPr id="9" name="TextBox 8">
            <a:extLst>
              <a:ext uri="{FF2B5EF4-FFF2-40B4-BE49-F238E27FC236}">
                <a16:creationId xmlns:a16="http://schemas.microsoft.com/office/drawing/2014/main" id="{25E99232-C207-9C9B-78CD-E74CE15B3F37}"/>
              </a:ext>
            </a:extLst>
          </p:cNvPr>
          <p:cNvSpPr txBox="1"/>
          <p:nvPr/>
        </p:nvSpPr>
        <p:spPr>
          <a:xfrm>
            <a:off x="1803893" y="2046002"/>
            <a:ext cx="1358096" cy="369332"/>
          </a:xfrm>
          <a:prstGeom prst="rect">
            <a:avLst/>
          </a:prstGeom>
          <a:noFill/>
        </p:spPr>
        <p:txBody>
          <a:bodyPr wrap="square" rtlCol="0">
            <a:spAutoFit/>
          </a:bodyPr>
          <a:lstStyle/>
          <a:p>
            <a:r>
              <a:rPr lang="en-US" dirty="0"/>
              <a:t>IOM-136</a:t>
            </a:r>
          </a:p>
        </p:txBody>
      </p:sp>
      <p:sp>
        <p:nvSpPr>
          <p:cNvPr id="13" name="TextBox 12">
            <a:extLst>
              <a:ext uri="{FF2B5EF4-FFF2-40B4-BE49-F238E27FC236}">
                <a16:creationId xmlns:a16="http://schemas.microsoft.com/office/drawing/2014/main" id="{B64AF087-92D0-9C8A-EF3F-4937A69828EE}"/>
              </a:ext>
            </a:extLst>
          </p:cNvPr>
          <p:cNvSpPr txBox="1"/>
          <p:nvPr/>
        </p:nvSpPr>
        <p:spPr>
          <a:xfrm>
            <a:off x="842457" y="2438418"/>
            <a:ext cx="1358096" cy="369332"/>
          </a:xfrm>
          <a:prstGeom prst="rect">
            <a:avLst/>
          </a:prstGeom>
          <a:noFill/>
        </p:spPr>
        <p:txBody>
          <a:bodyPr wrap="square" rtlCol="0">
            <a:spAutoFit/>
          </a:bodyPr>
          <a:lstStyle/>
          <a:p>
            <a:r>
              <a:rPr lang="en-US" dirty="0"/>
              <a:t>Resolution 1</a:t>
            </a:r>
          </a:p>
        </p:txBody>
      </p:sp>
      <p:sp>
        <p:nvSpPr>
          <p:cNvPr id="16" name="TextBox 15">
            <a:extLst>
              <a:ext uri="{FF2B5EF4-FFF2-40B4-BE49-F238E27FC236}">
                <a16:creationId xmlns:a16="http://schemas.microsoft.com/office/drawing/2014/main" id="{8ABFE5C4-2E48-4EC9-DFA8-8752DEA59755}"/>
              </a:ext>
            </a:extLst>
          </p:cNvPr>
          <p:cNvSpPr txBox="1"/>
          <p:nvPr/>
        </p:nvSpPr>
        <p:spPr>
          <a:xfrm>
            <a:off x="3039801" y="2438418"/>
            <a:ext cx="1358096" cy="369332"/>
          </a:xfrm>
          <a:prstGeom prst="rect">
            <a:avLst/>
          </a:prstGeom>
          <a:noFill/>
        </p:spPr>
        <p:txBody>
          <a:bodyPr wrap="square" rtlCol="0">
            <a:spAutoFit/>
          </a:bodyPr>
          <a:lstStyle/>
          <a:p>
            <a:r>
              <a:rPr lang="en-US" dirty="0"/>
              <a:t>SOFF</a:t>
            </a:r>
          </a:p>
        </p:txBody>
      </p:sp>
      <p:sp>
        <p:nvSpPr>
          <p:cNvPr id="24" name="Rectangle 23">
            <a:extLst>
              <a:ext uri="{FF2B5EF4-FFF2-40B4-BE49-F238E27FC236}">
                <a16:creationId xmlns:a16="http://schemas.microsoft.com/office/drawing/2014/main" id="{65896F70-33E8-504C-E89E-234C392125E9}"/>
              </a:ext>
            </a:extLst>
          </p:cNvPr>
          <p:cNvSpPr/>
          <p:nvPr/>
        </p:nvSpPr>
        <p:spPr>
          <a:xfrm>
            <a:off x="525101" y="3235496"/>
            <a:ext cx="11181030" cy="2426328"/>
          </a:xfrm>
          <a:prstGeom prst="rect">
            <a:avLst/>
          </a:prstGeom>
          <a:solidFill>
            <a:schemeClr val="accent1">
              <a:alpha val="1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980301F2-DB4E-FDEB-CD01-B48919E1F608}"/>
              </a:ext>
            </a:extLst>
          </p:cNvPr>
          <p:cNvPicPr>
            <a:picLocks noChangeAspect="1"/>
          </p:cNvPicPr>
          <p:nvPr/>
        </p:nvPicPr>
        <p:blipFill>
          <a:blip r:embed="rId6"/>
          <a:stretch>
            <a:fillRect/>
          </a:stretch>
        </p:blipFill>
        <p:spPr>
          <a:xfrm>
            <a:off x="7565244" y="3538308"/>
            <a:ext cx="1449336" cy="2050947"/>
          </a:xfrm>
          <a:prstGeom prst="rect">
            <a:avLst/>
          </a:prstGeom>
        </p:spPr>
      </p:pic>
      <p:pic>
        <p:nvPicPr>
          <p:cNvPr id="26" name="Picture 25" descr="A picture containing text, outdoor&#10;&#10;Description automatically generated">
            <a:extLst>
              <a:ext uri="{FF2B5EF4-FFF2-40B4-BE49-F238E27FC236}">
                <a16:creationId xmlns:a16="http://schemas.microsoft.com/office/drawing/2014/main" id="{09A9326E-C96C-A870-2DFA-F4ABE2D1BE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16799" y="3497968"/>
            <a:ext cx="1584617" cy="2050947"/>
          </a:xfrm>
          <a:prstGeom prst="rect">
            <a:avLst/>
          </a:prstGeom>
        </p:spPr>
      </p:pic>
      <p:sp>
        <p:nvSpPr>
          <p:cNvPr id="27" name="Rectangle 47">
            <a:extLst>
              <a:ext uri="{FF2B5EF4-FFF2-40B4-BE49-F238E27FC236}">
                <a16:creationId xmlns:a16="http://schemas.microsoft.com/office/drawing/2014/main" id="{CC1DD552-98D6-649D-A189-97BB50B6C3DD}"/>
              </a:ext>
            </a:extLst>
          </p:cNvPr>
          <p:cNvSpPr>
            <a:spLocks noChangeArrowheads="1"/>
          </p:cNvSpPr>
          <p:nvPr/>
        </p:nvSpPr>
        <p:spPr bwMode="auto">
          <a:xfrm>
            <a:off x="654078" y="3364076"/>
            <a:ext cx="1799412" cy="459100"/>
          </a:xfrm>
          <a:prstGeom prst="rect">
            <a:avLst/>
          </a:prstGeom>
          <a:noFill/>
          <a:ln w="12700" algn="ctr">
            <a:noFill/>
            <a:miter lim="800000"/>
            <a:headEnd/>
            <a:tailEnd/>
          </a:ln>
        </p:spPr>
        <p:txBody>
          <a:bodyPr wrap="square" lIns="90488" tIns="44450" rIns="90488" bIns="44450">
            <a:spAutoFit/>
          </a:bodyPr>
          <a:lstStyle/>
          <a:p>
            <a:pPr marL="0" marR="0" lvl="0" indent="0" algn="l" defTabSz="914400" rtl="0" eaLnBrk="1" fontAlgn="auto" latinLnBrk="0" hangingPunct="1">
              <a:lnSpc>
                <a:spcPct val="100000"/>
              </a:lnSpc>
              <a:spcBef>
                <a:spcPts val="0"/>
              </a:spcBef>
              <a:spcAft>
                <a:spcPts val="0"/>
              </a:spcAft>
              <a:buClr>
                <a:srgbClr val="44546A"/>
              </a:buClr>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itchFamily="34" charset="0"/>
              </a:rPr>
              <a:t>Publications</a:t>
            </a:r>
          </a:p>
        </p:txBody>
      </p:sp>
      <p:sp>
        <p:nvSpPr>
          <p:cNvPr id="28" name="TextBox 27">
            <a:extLst>
              <a:ext uri="{FF2B5EF4-FFF2-40B4-BE49-F238E27FC236}">
                <a16:creationId xmlns:a16="http://schemas.microsoft.com/office/drawing/2014/main" id="{AFF1E5A5-2064-BDD3-7A72-C596DE58119E}"/>
              </a:ext>
            </a:extLst>
          </p:cNvPr>
          <p:cNvSpPr txBox="1"/>
          <p:nvPr/>
        </p:nvSpPr>
        <p:spPr>
          <a:xfrm>
            <a:off x="4456881" y="3541050"/>
            <a:ext cx="2770361"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333333"/>
                </a:solidFill>
                <a:effectLst/>
                <a:uLnTx/>
                <a:uFillTx/>
                <a:latin typeface="Calibri" panose="020F0502020204030204"/>
                <a:ea typeface="Open Sans" panose="020B0606030504020204" pitchFamily="34" charset="0"/>
                <a:cs typeface="Open Sans" panose="020B0606030504020204" pitchFamily="34" charset="0"/>
              </a:rPr>
              <a:t>Charting a Course for Sustainable Hydrological and Meteorological Observation Networks in Developing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333333"/>
              </a:solidFill>
              <a:effectLst/>
              <a:uLnTx/>
              <a:uFillTx/>
              <a:latin typeface="Calibri" panose="020F0502020204030204"/>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333333"/>
                </a:solidFill>
                <a:effectLst/>
                <a:uLnTx/>
                <a:uFillTx/>
                <a:latin typeface="Calibri" panose="020F0502020204030204"/>
                <a:ea typeface="Open Sans" panose="020B0606030504020204" pitchFamily="34" charset="0"/>
                <a:cs typeface="Open Sans" panose="020B0606030504020204" pitchFamily="34" charset="0"/>
                <a:hlinkClick r:id="rId8"/>
              </a:rPr>
              <a:t>Link to doc</a:t>
            </a:r>
            <a:endParaRPr kumimoji="0" lang="en-US" sz="1800" b="0" i="1" u="none" strike="noStrike" kern="1200" cap="none" spc="0" normalizeH="0" baseline="0" noProof="0" dirty="0">
              <a:ln>
                <a:noFill/>
              </a:ln>
              <a:solidFill>
                <a:srgbClr val="333333"/>
              </a:solidFill>
              <a:effectLst/>
              <a:uLnTx/>
              <a:uFillTx/>
              <a:latin typeface="Calibri" panose="020F0502020204030204"/>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id="{B08F5A15-9C49-7E92-8760-1999F7373AEF}"/>
              </a:ext>
            </a:extLst>
          </p:cNvPr>
          <p:cNvSpPr txBox="1"/>
          <p:nvPr/>
        </p:nvSpPr>
        <p:spPr>
          <a:xfrm>
            <a:off x="9166603" y="3538308"/>
            <a:ext cx="2046083"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333333"/>
                </a:solidFill>
                <a:effectLst/>
                <a:uLnTx/>
                <a:uFillTx/>
                <a:latin typeface="Calibri" panose="020F0502020204030204"/>
                <a:ea typeface="Open Sans" panose="020B0606030504020204" pitchFamily="34" charset="0"/>
                <a:cs typeface="Open Sans" panose="020B0606030504020204" pitchFamily="34" charset="0"/>
              </a:rPr>
              <a:t>Generic Automatic Weather Station (AWS) Tender Specifications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333333"/>
              </a:solidFill>
              <a:effectLst/>
              <a:uLnTx/>
              <a:uFillTx/>
              <a:latin typeface="Calibri" panose="020F0502020204030204"/>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333333"/>
                </a:solidFill>
                <a:effectLst/>
                <a:uLnTx/>
                <a:uFillTx/>
                <a:latin typeface="Calibri" panose="020F0502020204030204"/>
                <a:ea typeface="Open Sans" panose="020B0606030504020204" pitchFamily="34" charset="0"/>
                <a:cs typeface="Open Sans" panose="020B0606030504020204" pitchFamily="34" charset="0"/>
                <a:hlinkClick r:id="rId9"/>
              </a:rPr>
              <a:t>IOM-136</a:t>
            </a:r>
            <a:endParaRPr kumimoji="0" lang="en-US" sz="1800" b="0" i="1" u="none" strike="noStrike" kern="1200" cap="none" spc="0" normalizeH="0" baseline="0" noProof="0" dirty="0">
              <a:ln>
                <a:noFill/>
              </a:ln>
              <a:solidFill>
                <a:srgbClr val="333333"/>
              </a:solidFill>
              <a:effectLst/>
              <a:uLnTx/>
              <a:uFillTx/>
              <a:latin typeface="Calibri" panose="020F0502020204030204"/>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168829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40E550-989E-4B8F-A5BD-34DEECD14C5F}"/>
              </a:ext>
            </a:extLst>
          </p:cNvPr>
          <p:cNvPicPr>
            <a:picLocks noChangeAspect="1"/>
          </p:cNvPicPr>
          <p:nvPr/>
        </p:nvPicPr>
        <p:blipFill>
          <a:blip r:embed="rId3"/>
          <a:stretch>
            <a:fillRect/>
          </a:stretch>
        </p:blipFill>
        <p:spPr>
          <a:xfrm>
            <a:off x="0" y="5670557"/>
            <a:ext cx="12192000" cy="1187443"/>
          </a:xfrm>
          <a:prstGeom prst="rect">
            <a:avLst/>
          </a:prstGeom>
        </p:spPr>
      </p:pic>
      <p:sp>
        <p:nvSpPr>
          <p:cNvPr id="10" name="Title 1">
            <a:extLst>
              <a:ext uri="{FF2B5EF4-FFF2-40B4-BE49-F238E27FC236}">
                <a16:creationId xmlns:a16="http://schemas.microsoft.com/office/drawing/2014/main" id="{A8C59E6A-8358-416F-A98A-22194014C422}"/>
              </a:ext>
            </a:extLst>
          </p:cNvPr>
          <p:cNvSpPr>
            <a:spLocks noGrp="1"/>
          </p:cNvSpPr>
          <p:nvPr>
            <p:ph type="title"/>
          </p:nvPr>
        </p:nvSpPr>
        <p:spPr>
          <a:xfrm>
            <a:off x="162961" y="339027"/>
            <a:ext cx="8673221" cy="644968"/>
          </a:xfrm>
        </p:spPr>
        <p:txBody>
          <a:bodyPr>
            <a:normAutofit/>
          </a:bodyPr>
          <a:lstStyle/>
          <a:p>
            <a:r>
              <a:rPr lang="en-US" sz="3200" b="1" dirty="0">
                <a:solidFill>
                  <a:srgbClr val="0070C0"/>
                </a:solidFill>
                <a:latin typeface="Arial" panose="020B0604020202020204" pitchFamily="34" charset="0"/>
                <a:cs typeface="Arial" panose="020B0604020202020204" pitchFamily="34" charset="0"/>
              </a:rPr>
              <a:t>HMEI – Commitment</a:t>
            </a:r>
            <a:endParaRPr lang="en-US" sz="3200" dirty="0">
              <a:solidFill>
                <a:srgbClr val="0070C0"/>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A7DD4FE3-1569-407A-8C92-E9372D503153}"/>
              </a:ext>
            </a:extLst>
          </p:cNvPr>
          <p:cNvCxnSpPr>
            <a:cxnSpLocks/>
            <a:stCxn id="14" idx="0"/>
            <a:endCxn id="20" idx="4"/>
          </p:cNvCxnSpPr>
          <p:nvPr/>
        </p:nvCxnSpPr>
        <p:spPr>
          <a:xfrm>
            <a:off x="818207" y="1474803"/>
            <a:ext cx="0" cy="2034712"/>
          </a:xfrm>
          <a:prstGeom prst="line">
            <a:avLst/>
          </a:prstGeom>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106DB4D2-5544-44D9-8F2E-41AA1CE9F99D}"/>
              </a:ext>
            </a:extLst>
          </p:cNvPr>
          <p:cNvSpPr>
            <a:spLocks noGrp="1"/>
          </p:cNvSpPr>
          <p:nvPr>
            <p:ph idx="1"/>
          </p:nvPr>
        </p:nvSpPr>
        <p:spPr>
          <a:xfrm>
            <a:off x="1141811" y="1437494"/>
            <a:ext cx="10393980" cy="398616"/>
          </a:xfrm>
        </p:spPr>
        <p:txBody>
          <a:bodyPr>
            <a:noAutofit/>
          </a:bodyPr>
          <a:lstStyle/>
          <a:p>
            <a:pPr marL="0" indent="0">
              <a:lnSpc>
                <a:spcPct val="100000"/>
              </a:lnSpc>
              <a:buNone/>
            </a:pPr>
            <a:r>
              <a:rPr lang="en-US" sz="2000" b="1" dirty="0">
                <a:solidFill>
                  <a:srgbClr val="0070C0"/>
                </a:solidFill>
              </a:rPr>
              <a:t>affirm and support </a:t>
            </a:r>
            <a:r>
              <a:rPr lang="en-US" sz="2000" dirty="0">
                <a:solidFill>
                  <a:schemeClr val="tx1">
                    <a:lumMod val="65000"/>
                    <a:lumOff val="35000"/>
                  </a:schemeClr>
                </a:solidFill>
              </a:rPr>
              <a:t>the central role of NMHSs as the authoritative voice – public health and safety</a:t>
            </a:r>
          </a:p>
        </p:txBody>
      </p:sp>
      <p:sp>
        <p:nvSpPr>
          <p:cNvPr id="14" name="Oval 13">
            <a:extLst>
              <a:ext uri="{FF2B5EF4-FFF2-40B4-BE49-F238E27FC236}">
                <a16:creationId xmlns:a16="http://schemas.microsoft.com/office/drawing/2014/main" id="{674B75BE-F099-455B-BC8C-2B55AB3026BF}"/>
              </a:ext>
            </a:extLst>
          </p:cNvPr>
          <p:cNvSpPr/>
          <p:nvPr/>
        </p:nvSpPr>
        <p:spPr>
          <a:xfrm>
            <a:off x="656207" y="1474803"/>
            <a:ext cx="324000" cy="32400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descr="Arrow Right with solid fill">
            <a:extLst>
              <a:ext uri="{FF2B5EF4-FFF2-40B4-BE49-F238E27FC236}">
                <a16:creationId xmlns:a16="http://schemas.microsoft.com/office/drawing/2014/main" id="{6355D63B-D698-4754-A222-8512CD3D6385}"/>
              </a:ext>
            </a:extLst>
          </p:cNvPr>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03046" y="1522037"/>
            <a:ext cx="229531" cy="229531"/>
          </a:xfrm>
          <a:prstGeom prst="rect">
            <a:avLst/>
          </a:prstGeom>
        </p:spPr>
      </p:pic>
      <p:sp>
        <p:nvSpPr>
          <p:cNvPr id="16" name="Content Placeholder 2">
            <a:extLst>
              <a:ext uri="{FF2B5EF4-FFF2-40B4-BE49-F238E27FC236}">
                <a16:creationId xmlns:a16="http://schemas.microsoft.com/office/drawing/2014/main" id="{D71076C7-91F0-4E13-A8C3-C046E47B8E0D}"/>
              </a:ext>
            </a:extLst>
          </p:cNvPr>
          <p:cNvSpPr txBox="1">
            <a:spLocks/>
          </p:cNvSpPr>
          <p:nvPr/>
        </p:nvSpPr>
        <p:spPr>
          <a:xfrm>
            <a:off x="1141811" y="1935577"/>
            <a:ext cx="9782827" cy="7152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rPr>
              <a:t>share</a:t>
            </a:r>
            <a:r>
              <a:rPr kumimoji="0" lang="en-US"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our technical expertise</a:t>
            </a:r>
            <a:r>
              <a:rPr kumimoji="0" lang="en-US" sz="2000" b="1" i="0" u="none" strike="noStrike" kern="1200" cap="none" spc="0" normalizeH="0" baseline="30000" noProof="0" dirty="0">
                <a:ln>
                  <a:noFill/>
                </a:ln>
                <a:solidFill>
                  <a:srgbClr val="0070C0"/>
                </a:solidFill>
                <a:effectLst/>
                <a:uLnTx/>
                <a:uFillTx/>
                <a:latin typeface="Calibri" panose="020F0502020204030204"/>
                <a:ea typeface="+mn-ea"/>
                <a:cs typeface="+mn-cs"/>
              </a:rPr>
              <a:t>1</a:t>
            </a:r>
            <a:r>
              <a:rPr kumimoji="0" lang="en-US" sz="2000" b="1" i="0" u="none" strike="noStrike" kern="1200" cap="none" spc="0" normalizeH="0" baseline="30000" noProof="0" dirty="0">
                <a:ln>
                  <a:noFill/>
                </a:ln>
                <a:solidFill>
                  <a:prstClr val="black">
                    <a:lumMod val="65000"/>
                    <a:lumOff val="35000"/>
                  </a:prstClr>
                </a:solidFill>
                <a:effectLst/>
                <a:uLnTx/>
                <a:uFillTx/>
                <a:latin typeface="Calibri" panose="020F0502020204030204"/>
                <a:ea typeface="+mn-ea"/>
                <a:cs typeface="+mn-cs"/>
              </a:rPr>
              <a:t> </a:t>
            </a:r>
            <a:r>
              <a:rPr lang="en-US" sz="2000" dirty="0">
                <a:solidFill>
                  <a:prstClr val="black">
                    <a:lumMod val="65000"/>
                    <a:lumOff val="35000"/>
                  </a:prstClr>
                </a:solidFill>
                <a:latin typeface="Calibri" panose="020F0502020204030204"/>
              </a:rPr>
              <a:t>with, and learn from,</a:t>
            </a:r>
            <a:r>
              <a:rPr kumimoji="0" lang="en-US"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WMO, WMO Members, and other international organizations to ensure policies are informed and implemented with the </a:t>
            </a:r>
            <a:r>
              <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rPr>
              <a:t>best science, innovation, and practices</a:t>
            </a:r>
          </a:p>
        </p:txBody>
      </p:sp>
      <p:sp>
        <p:nvSpPr>
          <p:cNvPr id="17" name="Oval 16">
            <a:extLst>
              <a:ext uri="{FF2B5EF4-FFF2-40B4-BE49-F238E27FC236}">
                <a16:creationId xmlns:a16="http://schemas.microsoft.com/office/drawing/2014/main" id="{090283E4-A097-4CF2-8AD5-173C91CCA5EE}"/>
              </a:ext>
            </a:extLst>
          </p:cNvPr>
          <p:cNvSpPr/>
          <p:nvPr/>
        </p:nvSpPr>
        <p:spPr>
          <a:xfrm>
            <a:off x="656207" y="2001222"/>
            <a:ext cx="324000" cy="32400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phic 17" descr="Arrow Right with solid fill">
            <a:extLst>
              <a:ext uri="{FF2B5EF4-FFF2-40B4-BE49-F238E27FC236}">
                <a16:creationId xmlns:a16="http://schemas.microsoft.com/office/drawing/2014/main" id="{C818C44B-01DE-4A81-8372-2402426F3B14}"/>
              </a:ext>
            </a:extLst>
          </p:cNvPr>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03046" y="2048456"/>
            <a:ext cx="229531" cy="229531"/>
          </a:xfrm>
          <a:prstGeom prst="rect">
            <a:avLst/>
          </a:prstGeom>
        </p:spPr>
      </p:pic>
      <p:sp>
        <p:nvSpPr>
          <p:cNvPr id="20" name="Oval 19">
            <a:extLst>
              <a:ext uri="{FF2B5EF4-FFF2-40B4-BE49-F238E27FC236}">
                <a16:creationId xmlns:a16="http://schemas.microsoft.com/office/drawing/2014/main" id="{E51912CF-B7A7-445A-A894-0BAF65F20442}"/>
              </a:ext>
            </a:extLst>
          </p:cNvPr>
          <p:cNvSpPr/>
          <p:nvPr/>
        </p:nvSpPr>
        <p:spPr>
          <a:xfrm>
            <a:off x="656207" y="3185515"/>
            <a:ext cx="324000" cy="32400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Graphic 20" descr="Arrow Right with solid fill">
            <a:extLst>
              <a:ext uri="{FF2B5EF4-FFF2-40B4-BE49-F238E27FC236}">
                <a16:creationId xmlns:a16="http://schemas.microsoft.com/office/drawing/2014/main" id="{F19F1D93-BC60-4514-B752-80A259E7B30C}"/>
              </a:ext>
            </a:extLst>
          </p:cNvPr>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03046" y="3232749"/>
            <a:ext cx="229531" cy="229531"/>
          </a:xfrm>
          <a:prstGeom prst="rect">
            <a:avLst/>
          </a:prstGeom>
        </p:spPr>
      </p:pic>
      <p:sp>
        <p:nvSpPr>
          <p:cNvPr id="22" name="Content Placeholder 2">
            <a:extLst>
              <a:ext uri="{FF2B5EF4-FFF2-40B4-BE49-F238E27FC236}">
                <a16:creationId xmlns:a16="http://schemas.microsoft.com/office/drawing/2014/main" id="{F24761D6-FA3F-44E3-AC56-0AFEEFB17591}"/>
              </a:ext>
            </a:extLst>
          </p:cNvPr>
          <p:cNvSpPr txBox="1">
            <a:spLocks/>
          </p:cNvSpPr>
          <p:nvPr/>
        </p:nvSpPr>
        <p:spPr>
          <a:xfrm>
            <a:off x="1141811" y="3139790"/>
            <a:ext cx="9782821" cy="7152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sz="2000" b="1" dirty="0">
                <a:solidFill>
                  <a:srgbClr val="0070C0"/>
                </a:solidFill>
                <a:latin typeface="Calibri" panose="020F0502020204030204"/>
              </a:rPr>
              <a:t>e</a:t>
            </a:r>
            <a:r>
              <a:rPr kumimoji="0" lang="en-US" sz="2000" b="1" i="0" u="none" strike="noStrike" kern="1200" cap="none" spc="0" normalizeH="0" baseline="0" noProof="0" dirty="0" err="1">
                <a:ln>
                  <a:noFill/>
                </a:ln>
                <a:solidFill>
                  <a:srgbClr val="0070C0"/>
                </a:solidFill>
                <a:effectLst/>
                <a:uLnTx/>
                <a:uFillTx/>
                <a:latin typeface="Calibri" panose="020F0502020204030204"/>
                <a:ea typeface="+mn-ea"/>
                <a:cs typeface="+mn-cs"/>
              </a:rPr>
              <a:t>ngage</a:t>
            </a:r>
            <a:r>
              <a:rPr kumimoji="0" lang="en-US"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with WMO to </a:t>
            </a:r>
            <a:r>
              <a:rPr lang="en-US" sz="2000" b="1" dirty="0">
                <a:solidFill>
                  <a:srgbClr val="0070C0"/>
                </a:solidFill>
                <a:latin typeface="Calibri" panose="020F0502020204030204"/>
              </a:rPr>
              <a:t>align</a:t>
            </a:r>
            <a:r>
              <a:rPr kumimoji="0" lang="en-US"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public, private</a:t>
            </a:r>
            <a:r>
              <a:rPr lang="en-US" sz="2000" dirty="0">
                <a:solidFill>
                  <a:prstClr val="black">
                    <a:lumMod val="65000"/>
                    <a:lumOff val="35000"/>
                  </a:prstClr>
                </a:solidFill>
                <a:latin typeface="Calibri" panose="020F0502020204030204"/>
              </a:rPr>
              <a:t>, and academic initiatives that will empower WMO Members to achieve their objectives</a:t>
            </a:r>
            <a:endParaRPr kumimoji="0" lang="en-US"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A71C743-2BC5-4304-9F6D-96047DE3C3D4}"/>
              </a:ext>
            </a:extLst>
          </p:cNvPr>
          <p:cNvSpPr txBox="1"/>
          <p:nvPr/>
        </p:nvSpPr>
        <p:spPr>
          <a:xfrm>
            <a:off x="1141811" y="5395865"/>
            <a:ext cx="11050188" cy="25648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30000" noProof="0" dirty="0">
                <a:ln>
                  <a:noFill/>
                </a:ln>
                <a:solidFill>
                  <a:srgbClr val="0070C0"/>
                </a:solidFill>
                <a:effectLst/>
                <a:uLnTx/>
                <a:uFillTx/>
                <a:latin typeface="Calibri" panose="020F0502020204030204"/>
                <a:ea typeface="+mn-ea"/>
                <a:cs typeface="+mn-cs"/>
              </a:rPr>
              <a:t>1</a:t>
            </a:r>
            <a:r>
              <a:rPr kumimoji="0" lang="en-US" sz="10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Engage with Publications, Expert Teams, Joint Expert Teams, Working Groups, Commissions, Workshops, Webinars, Innovation Demos, and Collaborative Pilot Projects</a:t>
            </a:r>
            <a:endParaRPr kumimoji="0" lang="en-US" sz="1000" b="0" i="1" u="none" strike="noStrike" kern="1200" cap="none" spc="0" normalizeH="0" baseline="0" noProof="0" dirty="0">
              <a:ln>
                <a:noFill/>
              </a:ln>
              <a:solidFill>
                <a:prstClr val="black">
                  <a:lumMod val="75000"/>
                  <a:lumOff val="25000"/>
                </a:prstClr>
              </a:solidFill>
              <a:effectLst/>
              <a:uLnTx/>
              <a:uFillTx/>
              <a:latin typeface="Calibri" panose="020F0502020204030204"/>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4554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40E550-989E-4B8F-A5BD-34DEECD14C5F}"/>
              </a:ext>
            </a:extLst>
          </p:cNvPr>
          <p:cNvPicPr>
            <a:picLocks noChangeAspect="1"/>
          </p:cNvPicPr>
          <p:nvPr/>
        </p:nvPicPr>
        <p:blipFill>
          <a:blip r:embed="rId4"/>
          <a:stretch>
            <a:fillRect/>
          </a:stretch>
        </p:blipFill>
        <p:spPr>
          <a:xfrm>
            <a:off x="0" y="5670557"/>
            <a:ext cx="12192000" cy="1187443"/>
          </a:xfrm>
          <a:prstGeom prst="rect">
            <a:avLst/>
          </a:prstGeom>
        </p:spPr>
      </p:pic>
      <p:sp>
        <p:nvSpPr>
          <p:cNvPr id="10" name="Title 1">
            <a:extLst>
              <a:ext uri="{FF2B5EF4-FFF2-40B4-BE49-F238E27FC236}">
                <a16:creationId xmlns:a16="http://schemas.microsoft.com/office/drawing/2014/main" id="{A8C59E6A-8358-416F-A98A-22194014C422}"/>
              </a:ext>
            </a:extLst>
          </p:cNvPr>
          <p:cNvSpPr>
            <a:spLocks noGrp="1"/>
          </p:cNvSpPr>
          <p:nvPr>
            <p:ph type="title"/>
          </p:nvPr>
        </p:nvSpPr>
        <p:spPr>
          <a:xfrm>
            <a:off x="162961" y="339027"/>
            <a:ext cx="8673221" cy="644968"/>
          </a:xfrm>
        </p:spPr>
        <p:txBody>
          <a:bodyPr>
            <a:normAutofit/>
          </a:bodyPr>
          <a:lstStyle/>
          <a:p>
            <a:r>
              <a:rPr lang="en-US" sz="3200" b="1" dirty="0">
                <a:solidFill>
                  <a:srgbClr val="0070C0"/>
                </a:solidFill>
                <a:latin typeface="Arial" panose="020B0604020202020204" pitchFamily="34" charset="0"/>
                <a:cs typeface="Arial" panose="020B0604020202020204" pitchFamily="34" charset="0"/>
              </a:rPr>
              <a:t>HMEI – Commitment (more specifically)</a:t>
            </a:r>
            <a:endParaRPr lang="en-US" sz="3200" dirty="0">
              <a:solidFill>
                <a:srgbClr val="0070C0"/>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A7DD4FE3-1569-407A-8C92-E9372D503153}"/>
              </a:ext>
            </a:extLst>
          </p:cNvPr>
          <p:cNvCxnSpPr>
            <a:cxnSpLocks/>
            <a:stCxn id="14" idx="0"/>
            <a:endCxn id="20" idx="4"/>
          </p:cNvCxnSpPr>
          <p:nvPr/>
        </p:nvCxnSpPr>
        <p:spPr>
          <a:xfrm>
            <a:off x="818207" y="1474803"/>
            <a:ext cx="0" cy="2034712"/>
          </a:xfrm>
          <a:prstGeom prst="line">
            <a:avLst/>
          </a:prstGeom>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106DB4D2-5544-44D9-8F2E-41AA1CE9F99D}"/>
              </a:ext>
            </a:extLst>
          </p:cNvPr>
          <p:cNvSpPr>
            <a:spLocks noGrp="1"/>
          </p:cNvSpPr>
          <p:nvPr>
            <p:ph idx="1"/>
          </p:nvPr>
        </p:nvSpPr>
        <p:spPr>
          <a:xfrm>
            <a:off x="1141810" y="1437494"/>
            <a:ext cx="10776759" cy="398616"/>
          </a:xfrm>
        </p:spPr>
        <p:txBody>
          <a:bodyPr>
            <a:noAutofit/>
          </a:bodyPr>
          <a:lstStyle/>
          <a:p>
            <a:pPr marL="0" indent="0">
              <a:lnSpc>
                <a:spcPct val="100000"/>
              </a:lnSpc>
              <a:buNone/>
            </a:pPr>
            <a:r>
              <a:rPr lang="en-US" sz="2000" b="1" dirty="0">
                <a:solidFill>
                  <a:srgbClr val="0070C0"/>
                </a:solidFill>
              </a:rPr>
              <a:t>complete and present</a:t>
            </a:r>
            <a:r>
              <a:rPr lang="en-US" sz="2000" b="1" dirty="0">
                <a:solidFill>
                  <a:schemeClr val="tx1">
                    <a:lumMod val="65000"/>
                    <a:lumOff val="35000"/>
                  </a:schemeClr>
                </a:solidFill>
              </a:rPr>
              <a:t> </a:t>
            </a:r>
            <a:r>
              <a:rPr lang="en-US" sz="2000" dirty="0">
                <a:solidFill>
                  <a:schemeClr val="tx1">
                    <a:lumMod val="65000"/>
                    <a:lumOff val="35000"/>
                  </a:schemeClr>
                </a:solidFill>
              </a:rPr>
              <a:t>a code of ethics to better enhance public private engagement with WMO</a:t>
            </a:r>
          </a:p>
        </p:txBody>
      </p:sp>
      <p:sp>
        <p:nvSpPr>
          <p:cNvPr id="14" name="Oval 13">
            <a:extLst>
              <a:ext uri="{FF2B5EF4-FFF2-40B4-BE49-F238E27FC236}">
                <a16:creationId xmlns:a16="http://schemas.microsoft.com/office/drawing/2014/main" id="{674B75BE-F099-455B-BC8C-2B55AB3026BF}"/>
              </a:ext>
            </a:extLst>
          </p:cNvPr>
          <p:cNvSpPr/>
          <p:nvPr/>
        </p:nvSpPr>
        <p:spPr>
          <a:xfrm>
            <a:off x="656207" y="1474803"/>
            <a:ext cx="324000" cy="32400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descr="Arrow Right with solid fill">
            <a:extLst>
              <a:ext uri="{FF2B5EF4-FFF2-40B4-BE49-F238E27FC236}">
                <a16:creationId xmlns:a16="http://schemas.microsoft.com/office/drawing/2014/main" id="{6355D63B-D698-4754-A222-8512CD3D6385}"/>
              </a:ext>
            </a:extLst>
          </p:cNvPr>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03046" y="1522037"/>
            <a:ext cx="229531" cy="229531"/>
          </a:xfrm>
          <a:prstGeom prst="rect">
            <a:avLst/>
          </a:prstGeom>
        </p:spPr>
      </p:pic>
      <p:sp>
        <p:nvSpPr>
          <p:cNvPr id="16" name="Content Placeholder 2">
            <a:extLst>
              <a:ext uri="{FF2B5EF4-FFF2-40B4-BE49-F238E27FC236}">
                <a16:creationId xmlns:a16="http://schemas.microsoft.com/office/drawing/2014/main" id="{D71076C7-91F0-4E13-A8C3-C046E47B8E0D}"/>
              </a:ext>
            </a:extLst>
          </p:cNvPr>
          <p:cNvSpPr txBox="1">
            <a:spLocks/>
          </p:cNvSpPr>
          <p:nvPr/>
        </p:nvSpPr>
        <p:spPr>
          <a:xfrm>
            <a:off x="1141811" y="1935577"/>
            <a:ext cx="9782827" cy="7152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sz="2000" b="1" dirty="0">
                <a:solidFill>
                  <a:srgbClr val="0070C0"/>
                </a:solidFill>
                <a:latin typeface="Calibri" panose="020F0502020204030204"/>
              </a:rPr>
              <a:t>consider</a:t>
            </a:r>
            <a:r>
              <a:rPr kumimoji="0" lang="en-US"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the phase II of IOM-136 to add upper air</a:t>
            </a:r>
            <a:endPar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090283E4-A097-4CF2-8AD5-173C91CCA5EE}"/>
              </a:ext>
            </a:extLst>
          </p:cNvPr>
          <p:cNvSpPr/>
          <p:nvPr/>
        </p:nvSpPr>
        <p:spPr>
          <a:xfrm>
            <a:off x="656207" y="2001222"/>
            <a:ext cx="324000" cy="32400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phic 17" descr="Arrow Right with solid fill">
            <a:extLst>
              <a:ext uri="{FF2B5EF4-FFF2-40B4-BE49-F238E27FC236}">
                <a16:creationId xmlns:a16="http://schemas.microsoft.com/office/drawing/2014/main" id="{C818C44B-01DE-4A81-8372-2402426F3B14}"/>
              </a:ext>
            </a:extLst>
          </p:cNvPr>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03046" y="2048456"/>
            <a:ext cx="229531" cy="229531"/>
          </a:xfrm>
          <a:prstGeom prst="rect">
            <a:avLst/>
          </a:prstGeom>
        </p:spPr>
      </p:pic>
      <p:sp>
        <p:nvSpPr>
          <p:cNvPr id="20" name="Oval 19">
            <a:extLst>
              <a:ext uri="{FF2B5EF4-FFF2-40B4-BE49-F238E27FC236}">
                <a16:creationId xmlns:a16="http://schemas.microsoft.com/office/drawing/2014/main" id="{E51912CF-B7A7-445A-A894-0BAF65F20442}"/>
              </a:ext>
            </a:extLst>
          </p:cNvPr>
          <p:cNvSpPr/>
          <p:nvPr/>
        </p:nvSpPr>
        <p:spPr>
          <a:xfrm>
            <a:off x="656207" y="3185515"/>
            <a:ext cx="324000" cy="32400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Graphic 20" descr="Arrow Right with solid fill">
            <a:extLst>
              <a:ext uri="{FF2B5EF4-FFF2-40B4-BE49-F238E27FC236}">
                <a16:creationId xmlns:a16="http://schemas.microsoft.com/office/drawing/2014/main" id="{F19F1D93-BC60-4514-B752-80A259E7B30C}"/>
              </a:ext>
            </a:extLst>
          </p:cNvPr>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03046" y="3232749"/>
            <a:ext cx="229531" cy="229531"/>
          </a:xfrm>
          <a:prstGeom prst="rect">
            <a:avLst/>
          </a:prstGeom>
        </p:spPr>
      </p:pic>
      <p:sp>
        <p:nvSpPr>
          <p:cNvPr id="22" name="Content Placeholder 2">
            <a:extLst>
              <a:ext uri="{FF2B5EF4-FFF2-40B4-BE49-F238E27FC236}">
                <a16:creationId xmlns:a16="http://schemas.microsoft.com/office/drawing/2014/main" id="{F24761D6-FA3F-44E3-AC56-0AFEEFB17591}"/>
              </a:ext>
            </a:extLst>
          </p:cNvPr>
          <p:cNvSpPr txBox="1">
            <a:spLocks/>
          </p:cNvSpPr>
          <p:nvPr/>
        </p:nvSpPr>
        <p:spPr>
          <a:xfrm>
            <a:off x="1141811" y="3139790"/>
            <a:ext cx="9960972" cy="7152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sz="2000" b="1" dirty="0">
                <a:solidFill>
                  <a:srgbClr val="0070C0"/>
                </a:solidFill>
                <a:latin typeface="Calibri" panose="020F0502020204030204"/>
              </a:rPr>
              <a:t>continued engagement </a:t>
            </a:r>
            <a:r>
              <a:rPr kumimoji="0" lang="en-US"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and enhance</a:t>
            </a:r>
            <a:r>
              <a:rPr lang="en-US" sz="2000" dirty="0">
                <a:solidFill>
                  <a:prstClr val="black">
                    <a:lumMod val="65000"/>
                    <a:lumOff val="35000"/>
                  </a:prstClr>
                </a:solidFill>
                <a:latin typeface="Calibri" panose="020F0502020204030204"/>
              </a:rPr>
              <a:t>d </a:t>
            </a:r>
            <a:r>
              <a:rPr kumimoji="0" lang="en-US"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reporting with </a:t>
            </a:r>
            <a:r>
              <a:rPr lang="en-US" sz="2000" b="1" dirty="0">
                <a:solidFill>
                  <a:srgbClr val="0070C0"/>
                </a:solidFill>
                <a:latin typeface="Calibri" panose="020F0502020204030204"/>
              </a:rPr>
              <a:t>WMO working bodies</a:t>
            </a:r>
            <a:r>
              <a:rPr lang="en-US" sz="2000" dirty="0">
                <a:solidFill>
                  <a:prstClr val="black">
                    <a:lumMod val="65000"/>
                    <a:lumOff val="35000"/>
                  </a:prstClr>
                </a:solidFill>
                <a:latin typeface="Calibri" panose="020F0502020204030204"/>
              </a:rPr>
              <a:t>, particularly expert teams, developing a robust reporting mechanism to inform industry of WMO initiatives</a:t>
            </a:r>
          </a:p>
        </p:txBody>
      </p:sp>
    </p:spTree>
    <p:extLst>
      <p:ext uri="{BB962C8B-B14F-4D97-AF65-F5344CB8AC3E}">
        <p14:creationId xmlns:p14="http://schemas.microsoft.com/office/powerpoint/2010/main" val="18954045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26EEF18-8D7E-435B-8D84-85D93D1ED585}" vid="{2358329C-8EDC-437D-82DA-19772305A5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6219</TotalTime>
  <Words>1205</Words>
  <Application>Microsoft Office PowerPoint</Application>
  <PresentationFormat>Widescreen</PresentationFormat>
  <Paragraphs>104</Paragraphs>
  <Slides>10</Slides>
  <Notes>5</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OpenSansRegular</vt:lpstr>
      <vt:lpstr>Office Theme</vt:lpstr>
      <vt:lpstr>1_Office Theme</vt:lpstr>
      <vt:lpstr>WMO &amp; HMEI OCP-HL-4 Public Private Engagement (PPE) for Early Warnings For All (EW4A)</vt:lpstr>
      <vt:lpstr>HMEI Exists Because</vt:lpstr>
      <vt:lpstr>HMEI Espouses</vt:lpstr>
      <vt:lpstr>HMEI Espouses</vt:lpstr>
      <vt:lpstr>Early Warning Systems for All</vt:lpstr>
      <vt:lpstr>Early Warning Systems for All</vt:lpstr>
      <vt:lpstr>Early Warning Systems for All</vt:lpstr>
      <vt:lpstr>HMEI – Commitment</vt:lpstr>
      <vt:lpstr>HMEI – Commitment (more specifically)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HMEI Council  Planning Session Agenda</dc:title>
  <dc:creator>Brian Day</dc:creator>
  <cp:lastModifiedBy>Joshua Campbell</cp:lastModifiedBy>
  <cp:revision>15</cp:revision>
  <cp:lastPrinted>2023-05-19T16:28:59Z</cp:lastPrinted>
  <dcterms:created xsi:type="dcterms:W3CDTF">2023-05-13T19:54:40Z</dcterms:created>
  <dcterms:modified xsi:type="dcterms:W3CDTF">2023-05-25T12:10:22Z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34ff75c-06bb-41b3-ac47-ce70f3a9faee_Enabled">
    <vt:lpwstr>true</vt:lpwstr>
  </property>
  <property fmtid="{D5CDD505-2E9C-101B-9397-08002B2CF9AE}" pid="3" name="MSIP_Label_134ff75c-06bb-41b3-ac47-ce70f3a9faee_SetDate">
    <vt:lpwstr>2023-05-13T19:54:40Z</vt:lpwstr>
  </property>
  <property fmtid="{D5CDD505-2E9C-101B-9397-08002B2CF9AE}" pid="4" name="MSIP_Label_134ff75c-06bb-41b3-ac47-ce70f3a9faee_Method">
    <vt:lpwstr>Standard</vt:lpwstr>
  </property>
  <property fmtid="{D5CDD505-2E9C-101B-9397-08002B2CF9AE}" pid="5" name="MSIP_Label_134ff75c-06bb-41b3-ac47-ce70f3a9faee_Name">
    <vt:lpwstr>Internal</vt:lpwstr>
  </property>
  <property fmtid="{D5CDD505-2E9C-101B-9397-08002B2CF9AE}" pid="6" name="MSIP_Label_134ff75c-06bb-41b3-ac47-ce70f3a9faee_SiteId">
    <vt:lpwstr>75258168-0fa1-459e-94a6-968aabb9186a</vt:lpwstr>
  </property>
  <property fmtid="{D5CDD505-2E9C-101B-9397-08002B2CF9AE}" pid="7" name="MSIP_Label_134ff75c-06bb-41b3-ac47-ce70f3a9faee_ActionId">
    <vt:lpwstr>32fb9341-0931-4306-863e-4badbbcbbe19</vt:lpwstr>
  </property>
  <property fmtid="{D5CDD505-2E9C-101B-9397-08002B2CF9AE}" pid="8" name="MSIP_Label_134ff75c-06bb-41b3-ac47-ce70f3a9faee_ContentBits">
    <vt:lpwstr>0</vt:lpwstr>
  </property>
</Properties>
</file>