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1" r:id="rId2"/>
    <p:sldMasterId id="2147483674" r:id="rId3"/>
    <p:sldMasterId id="2147483660" r:id="rId4"/>
  </p:sldMasterIdLst>
  <p:notesMasterIdLst>
    <p:notesMasterId r:id="rId17"/>
  </p:notesMasterIdLst>
  <p:sldIdLst>
    <p:sldId id="281" r:id="rId5"/>
    <p:sldId id="263" r:id="rId6"/>
    <p:sldId id="268" r:id="rId7"/>
    <p:sldId id="264" r:id="rId8"/>
    <p:sldId id="275" r:id="rId9"/>
    <p:sldId id="276" r:id="rId10"/>
    <p:sldId id="277" r:id="rId11"/>
    <p:sldId id="278" r:id="rId12"/>
    <p:sldId id="279" r:id="rId13"/>
    <p:sldId id="280" r:id="rId14"/>
    <p:sldId id="266"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68592" autoAdjust="0"/>
  </p:normalViewPr>
  <p:slideViewPr>
    <p:cSldViewPr snapToGrid="0">
      <p:cViewPr varScale="1">
        <p:scale>
          <a:sx n="82" d="100"/>
          <a:sy n="82" d="100"/>
        </p:scale>
        <p:origin x="18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suya Kimura" userId="133f0a36-5dd9-4641-b5cd-3b314bcaf817" providerId="ADAL" clId="{D90F2466-0C40-4499-9E91-91857892E9F0}"/>
    <pc:docChg chg="modSld">
      <pc:chgData name="Tatsuya Kimura" userId="133f0a36-5dd9-4641-b5cd-3b314bcaf817" providerId="ADAL" clId="{D90F2466-0C40-4499-9E91-91857892E9F0}" dt="2022-06-17T14:00:02.291" v="16" actId="20577"/>
      <pc:docMkLst>
        <pc:docMk/>
      </pc:docMkLst>
      <pc:sldChg chg="modSp mod">
        <pc:chgData name="Tatsuya Kimura" userId="133f0a36-5dd9-4641-b5cd-3b314bcaf817" providerId="ADAL" clId="{D90F2466-0C40-4499-9E91-91857892E9F0}" dt="2022-06-17T13:48:09.777" v="0" actId="6549"/>
        <pc:sldMkLst>
          <pc:docMk/>
          <pc:sldMk cId="2173906251" sldId="266"/>
        </pc:sldMkLst>
        <pc:spChg chg="mod">
          <ac:chgData name="Tatsuya Kimura" userId="133f0a36-5dd9-4641-b5cd-3b314bcaf817" providerId="ADAL" clId="{D90F2466-0C40-4499-9E91-91857892E9F0}" dt="2022-06-17T13:48:09.777" v="0" actId="6549"/>
          <ac:spMkLst>
            <pc:docMk/>
            <pc:sldMk cId="2173906251" sldId="266"/>
            <ac:spMk id="3" creationId="{05C23A80-FEF8-4B0D-8374-4966C67D28AB}"/>
          </ac:spMkLst>
        </pc:spChg>
      </pc:sldChg>
      <pc:sldChg chg="modSp mod">
        <pc:chgData name="Tatsuya Kimura" userId="133f0a36-5dd9-4641-b5cd-3b314bcaf817" providerId="ADAL" clId="{D90F2466-0C40-4499-9E91-91857892E9F0}" dt="2022-06-17T14:00:02.291" v="16" actId="20577"/>
        <pc:sldMkLst>
          <pc:docMk/>
          <pc:sldMk cId="3073678622" sldId="275"/>
        </pc:sldMkLst>
        <pc:spChg chg="mod">
          <ac:chgData name="Tatsuya Kimura" userId="133f0a36-5dd9-4641-b5cd-3b314bcaf817" providerId="ADAL" clId="{D90F2466-0C40-4499-9E91-91857892E9F0}" dt="2022-06-17T14:00:02.291" v="16" actId="20577"/>
          <ac:spMkLst>
            <pc:docMk/>
            <pc:sldMk cId="3073678622" sldId="275"/>
            <ac:spMk id="3" creationId="{0A9F657F-FF6B-437E-9028-981248F62C18}"/>
          </ac:spMkLst>
        </pc:spChg>
      </pc:sldChg>
      <pc:sldChg chg="modSp mod">
        <pc:chgData name="Tatsuya Kimura" userId="133f0a36-5dd9-4641-b5cd-3b314bcaf817" providerId="ADAL" clId="{D90F2466-0C40-4499-9E91-91857892E9F0}" dt="2022-06-17T13:59:38.988" v="10" actId="20577"/>
        <pc:sldMkLst>
          <pc:docMk/>
          <pc:sldMk cId="4056901460" sldId="276"/>
        </pc:sldMkLst>
        <pc:spChg chg="mod">
          <ac:chgData name="Tatsuya Kimura" userId="133f0a36-5dd9-4641-b5cd-3b314bcaf817" providerId="ADAL" clId="{D90F2466-0C40-4499-9E91-91857892E9F0}" dt="2022-06-17T13:59:38.988" v="10" actId="20577"/>
          <ac:spMkLst>
            <pc:docMk/>
            <pc:sldMk cId="4056901460" sldId="276"/>
            <ac:spMk id="3" creationId="{0A9F657F-FF6B-437E-9028-981248F62C18}"/>
          </ac:spMkLst>
        </pc:spChg>
      </pc:sldChg>
      <pc:sldChg chg="modSp mod">
        <pc:chgData name="Tatsuya Kimura" userId="133f0a36-5dd9-4641-b5cd-3b314bcaf817" providerId="ADAL" clId="{D90F2466-0C40-4499-9E91-91857892E9F0}" dt="2022-06-17T13:59:34.496" v="9" actId="20577"/>
        <pc:sldMkLst>
          <pc:docMk/>
          <pc:sldMk cId="1041583772" sldId="277"/>
        </pc:sldMkLst>
        <pc:spChg chg="mod">
          <ac:chgData name="Tatsuya Kimura" userId="133f0a36-5dd9-4641-b5cd-3b314bcaf817" providerId="ADAL" clId="{D90F2466-0C40-4499-9E91-91857892E9F0}" dt="2022-06-17T13:59:34.496" v="9" actId="20577"/>
          <ac:spMkLst>
            <pc:docMk/>
            <pc:sldMk cId="1041583772" sldId="277"/>
            <ac:spMk id="3" creationId="{0A9F657F-FF6B-437E-9028-981248F62C18}"/>
          </ac:spMkLst>
        </pc:spChg>
      </pc:sldChg>
      <pc:sldChg chg="modSp mod">
        <pc:chgData name="Tatsuya Kimura" userId="133f0a36-5dd9-4641-b5cd-3b314bcaf817" providerId="ADAL" clId="{D90F2466-0C40-4499-9E91-91857892E9F0}" dt="2022-06-17T13:59:25.186" v="7" actId="20577"/>
        <pc:sldMkLst>
          <pc:docMk/>
          <pc:sldMk cId="917785781" sldId="278"/>
        </pc:sldMkLst>
        <pc:spChg chg="mod">
          <ac:chgData name="Tatsuya Kimura" userId="133f0a36-5dd9-4641-b5cd-3b314bcaf817" providerId="ADAL" clId="{D90F2466-0C40-4499-9E91-91857892E9F0}" dt="2022-06-17T13:59:25.186" v="7" actId="20577"/>
          <ac:spMkLst>
            <pc:docMk/>
            <pc:sldMk cId="917785781" sldId="278"/>
            <ac:spMk id="3" creationId="{0A9F657F-FF6B-437E-9028-981248F62C18}"/>
          </ac:spMkLst>
        </pc:spChg>
      </pc:sldChg>
      <pc:sldChg chg="modSp mod">
        <pc:chgData name="Tatsuya Kimura" userId="133f0a36-5dd9-4641-b5cd-3b314bcaf817" providerId="ADAL" clId="{D90F2466-0C40-4499-9E91-91857892E9F0}" dt="2022-06-17T13:59:22.377" v="6" actId="20577"/>
        <pc:sldMkLst>
          <pc:docMk/>
          <pc:sldMk cId="2156230097" sldId="279"/>
        </pc:sldMkLst>
        <pc:spChg chg="mod">
          <ac:chgData name="Tatsuya Kimura" userId="133f0a36-5dd9-4641-b5cd-3b314bcaf817" providerId="ADAL" clId="{D90F2466-0C40-4499-9E91-91857892E9F0}" dt="2022-06-17T13:59:22.377" v="6" actId="20577"/>
          <ac:spMkLst>
            <pc:docMk/>
            <pc:sldMk cId="2156230097" sldId="279"/>
            <ac:spMk id="3" creationId="{0A9F657F-FF6B-437E-9028-981248F62C18}"/>
          </ac:spMkLst>
        </pc:spChg>
      </pc:sldChg>
      <pc:sldChg chg="modSp mod">
        <pc:chgData name="Tatsuya Kimura" userId="133f0a36-5dd9-4641-b5cd-3b314bcaf817" providerId="ADAL" clId="{D90F2466-0C40-4499-9E91-91857892E9F0}" dt="2022-06-17T13:59:10.063" v="3" actId="20577"/>
        <pc:sldMkLst>
          <pc:docMk/>
          <pc:sldMk cId="2574923497" sldId="280"/>
        </pc:sldMkLst>
        <pc:spChg chg="mod">
          <ac:chgData name="Tatsuya Kimura" userId="133f0a36-5dd9-4641-b5cd-3b314bcaf817" providerId="ADAL" clId="{D90F2466-0C40-4499-9E91-91857892E9F0}" dt="2022-06-17T13:59:10.063" v="3" actId="20577"/>
          <ac:spMkLst>
            <pc:docMk/>
            <pc:sldMk cId="2574923497" sldId="280"/>
            <ac:spMk id="3" creationId="{0A9F657F-FF6B-437E-9028-981248F62C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B4472E-4329-423B-A286-BD15E6CBF70D}" type="datetimeFigureOut">
              <a:rPr lang="en-US" smtClean="0"/>
              <a:t>6/17/2022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60FCC-A2B5-49AB-929C-2CC1437189E3}" type="slidenum">
              <a:rPr lang="en-US" smtClean="0"/>
              <a:t>‹#›</a:t>
            </a:fld>
            <a:endParaRPr lang="en-US"/>
          </a:p>
        </p:txBody>
      </p:sp>
    </p:spTree>
    <p:extLst>
      <p:ext uri="{BB962C8B-B14F-4D97-AF65-F5344CB8AC3E}">
        <p14:creationId xmlns:p14="http://schemas.microsoft.com/office/powerpoint/2010/main" val="375710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514B75-C15E-4764-9442-D76C7616216E}" type="slidenum">
              <a:rPr lang="en-US" smtClean="0"/>
              <a:t>1</a:t>
            </a:fld>
            <a:endParaRPr lang="en-US" dirty="0"/>
          </a:p>
        </p:txBody>
      </p:sp>
    </p:spTree>
    <p:extLst>
      <p:ext uri="{BB962C8B-B14F-4D97-AF65-F5344CB8AC3E}">
        <p14:creationId xmlns:p14="http://schemas.microsoft.com/office/powerpoint/2010/main" val="155857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Explanatory notes</a:t>
            </a:r>
            <a:r>
              <a:rPr lang="en-US" dirty="0"/>
              <a:t>: This part comes from 8.5 </a:t>
            </a:r>
            <a:r>
              <a:rPr lang="en-GB" sz="1800" kern="100" dirty="0">
                <a:effectLst/>
                <a:latin typeface="Malgun Gothic" panose="020B0503020000020004" pitchFamily="34" charset="-127"/>
                <a:cs typeface="Arial" panose="020B0604020202020204" pitchFamily="34" charset="0"/>
              </a:rPr>
              <a:t>Human resources and leadership of </a:t>
            </a:r>
            <a:r>
              <a:rPr lang="en-US" dirty="0"/>
              <a:t>Chapter 8]</a:t>
            </a:r>
          </a:p>
          <a:p>
            <a:endParaRPr lang="en-US" dirty="0"/>
          </a:p>
          <a:p>
            <a:r>
              <a:rPr lang="en-US" dirty="0"/>
              <a:t>Last messages are on </a:t>
            </a:r>
            <a:r>
              <a:rPr lang="en-US" b="1" dirty="0"/>
              <a:t>Human resources and leadership</a:t>
            </a:r>
            <a:r>
              <a:rPr lang="en-US" dirty="0"/>
              <a:t>,</a:t>
            </a:r>
          </a:p>
          <a:p>
            <a:endParaRPr lang="en-US" dirty="0"/>
          </a:p>
          <a:p>
            <a:pPr marL="171450" indent="-171450">
              <a:buFont typeface="Arial" panose="020B0604020202020204" pitchFamily="34" charset="0"/>
              <a:buChar char="•"/>
            </a:pPr>
            <a:r>
              <a:rPr lang="en-US" dirty="0"/>
              <a:t>Particularly essential aspects are leadership, talent management and skills development.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As skills to leverage partnerships is becoming increasingly important, NMS Director career development planning should account for coordinating with all national stakeholders.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z="1200" dirty="0">
                <a:latin typeface="Tw Cen MT" panose="020B0602020104020603" pitchFamily="34" charset="0"/>
              </a:rPr>
              <a:t>Director of NMSs should </a:t>
            </a:r>
            <a:r>
              <a:rPr lang="en-US" sz="1200" dirty="0" err="1">
                <a:latin typeface="Tw Cen MT" panose="020B0602020104020603" pitchFamily="34" charset="0"/>
              </a:rPr>
              <a:t>endeavour</a:t>
            </a:r>
            <a:r>
              <a:rPr lang="en-US" sz="1200" dirty="0">
                <a:latin typeface="Tw Cen MT" panose="020B0602020104020603" pitchFamily="34" charset="0"/>
              </a:rPr>
              <a:t> to </a:t>
            </a:r>
            <a:r>
              <a:rPr lang="en-US" sz="1200" b="0" dirty="0">
                <a:latin typeface="Tw Cen MT" panose="020B0602020104020603" pitchFamily="34" charset="0"/>
              </a:rPr>
              <a:t>be leaders of national weather, climate and water enterprises.</a:t>
            </a:r>
          </a:p>
          <a:p>
            <a:pPr marL="171450" indent="-171450">
              <a:buFont typeface="Arial" panose="020B0604020202020204" pitchFamily="34" charset="0"/>
              <a:buChar char="•"/>
            </a:pPr>
            <a:endParaRPr lang="en-US" sz="1200" b="0" dirty="0">
              <a:latin typeface="Tw Cen MT" panose="020B06020201040206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F60FCC-A2B5-49AB-929C-2CC1437189E3}" type="slidenum">
              <a:rPr lang="en-US" smtClean="0"/>
              <a:t>10</a:t>
            </a:fld>
            <a:endParaRPr lang="en-US"/>
          </a:p>
        </p:txBody>
      </p:sp>
    </p:spTree>
    <p:extLst>
      <p:ext uri="{BB962C8B-B14F-4D97-AF65-F5344CB8AC3E}">
        <p14:creationId xmlns:p14="http://schemas.microsoft.com/office/powerpoint/2010/main" val="1341228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Explanatory notes</a:t>
            </a:r>
            <a:r>
              <a:rPr lang="en-US" dirty="0"/>
              <a:t>: Since WP#2 is being finalized and not uploaded yet, this slide needs modification.]</a:t>
            </a:r>
          </a:p>
          <a:p>
            <a:endParaRPr lang="en-US" dirty="0"/>
          </a:p>
          <a:p>
            <a:endParaRPr lang="en-US" dirty="0"/>
          </a:p>
          <a:p>
            <a:pPr marL="171450" indent="-171450">
              <a:buFont typeface="Arial" panose="020B0604020202020204" pitchFamily="34" charset="0"/>
              <a:buChar char="•"/>
            </a:pPr>
            <a:r>
              <a:rPr lang="en-US" dirty="0"/>
              <a:t>These are the major key messages and recommendations excerpted from White Paper.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more details, please go to the WMO library online and find WMO Pub No. 1294.</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Original contributions from authors are also available.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Hope this White Paper and my presentation will be useful for the future of NMSs and all stakeholders as well as for the panel discussion.</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p:txBody>
      </p:sp>
      <p:sp>
        <p:nvSpPr>
          <p:cNvPr id="4" name="Slide Number Placeholder 3"/>
          <p:cNvSpPr>
            <a:spLocks noGrp="1"/>
          </p:cNvSpPr>
          <p:nvPr>
            <p:ph type="sldNum" sz="quarter" idx="5"/>
          </p:nvPr>
        </p:nvSpPr>
        <p:spPr/>
        <p:txBody>
          <a:bodyPr/>
          <a:lstStyle/>
          <a:p>
            <a:fld id="{54F60FCC-A2B5-49AB-929C-2CC1437189E3}" type="slidenum">
              <a:rPr lang="en-US" smtClean="0"/>
              <a:t>11</a:t>
            </a:fld>
            <a:endParaRPr lang="en-US"/>
          </a:p>
        </p:txBody>
      </p:sp>
    </p:spTree>
    <p:extLst>
      <p:ext uri="{BB962C8B-B14F-4D97-AF65-F5344CB8AC3E}">
        <p14:creationId xmlns:p14="http://schemas.microsoft.com/office/powerpoint/2010/main" val="506325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Finally, I would like to add something important: these are the photos of contributing authors (and </a:t>
            </a:r>
            <a:r>
              <a:rPr lang="en-US"/>
              <a:t>some assistants).</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Thank you.</a:t>
            </a:r>
          </a:p>
        </p:txBody>
      </p:sp>
      <p:sp>
        <p:nvSpPr>
          <p:cNvPr id="4" name="Slide Number Placeholder 3"/>
          <p:cNvSpPr>
            <a:spLocks noGrp="1"/>
          </p:cNvSpPr>
          <p:nvPr>
            <p:ph type="sldNum" sz="quarter" idx="5"/>
          </p:nvPr>
        </p:nvSpPr>
        <p:spPr/>
        <p:txBody>
          <a:bodyPr/>
          <a:lstStyle/>
          <a:p>
            <a:fld id="{54F60FCC-A2B5-49AB-929C-2CC1437189E3}" type="slidenum">
              <a:rPr lang="en-US" smtClean="0"/>
              <a:t>12</a:t>
            </a:fld>
            <a:endParaRPr lang="en-US"/>
          </a:p>
        </p:txBody>
      </p:sp>
    </p:spTree>
    <p:extLst>
      <p:ext uri="{BB962C8B-B14F-4D97-AF65-F5344CB8AC3E}">
        <p14:creationId xmlns:p14="http://schemas.microsoft.com/office/powerpoint/2010/main" val="8853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Malgun Gothic" panose="020B0503020000020004" pitchFamily="34" charset="-127"/>
                <a:ea typeface="Malgun Gothic" panose="020B0503020000020004" pitchFamily="34" charset="-127"/>
                <a:cs typeface="Arial" panose="020B0604020202020204" pitchFamily="34" charset="0"/>
              </a:rPr>
              <a:t>As the Lead Author, I am delighted to launch WMO OCP White Paper #2 on the </a:t>
            </a:r>
            <a:r>
              <a:rPr lang="en-US" sz="1800" kern="100" dirty="0">
                <a:effectLst/>
                <a:latin typeface="Malgun Gothic" panose="020B0503020000020004" pitchFamily="34" charset="-127"/>
                <a:ea typeface="Malgun Gothic" panose="020B0503020000020004" pitchFamily="34" charset="-127"/>
                <a:cs typeface="Arial" panose="020B0604020202020204" pitchFamily="34" charset="0"/>
              </a:rPr>
              <a:t>Future of National Meteorological or Hydrometeorological Services (NMSs): Evolving Roles and Responsibilities.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Malgun Gothic" panose="020B0503020000020004" pitchFamily="34" charset="-127"/>
                <a:ea typeface="Malgun Gothic" panose="020B0503020000020004" pitchFamily="34" charset="-127"/>
                <a:cs typeface="Arial" panose="020B0604020202020204" pitchFamily="34" charset="0"/>
              </a:rPr>
              <a:t>This White Paper is a collective endeavor of more than 30 lead experts of the world.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Malgun Gothic" panose="020B0503020000020004" pitchFamily="34" charset="-127"/>
                <a:ea typeface="Malgun Gothic" panose="020B0503020000020004" pitchFamily="34" charset="-127"/>
                <a:cs typeface="Arial" panose="020B0604020202020204" pitchFamily="34" charset="0"/>
              </a:rPr>
              <a:t>It will provide comprehensive analysis of the evolving societal needs and observed trends in the technological and operational ecosystems in which NMSs operate. It will present key messages and recommendations derived from such analysis.</a:t>
            </a:r>
            <a:endParaRPr lang="en-GB"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Malgun Gothic" panose="020B0503020000020004" pitchFamily="34" charset="-127"/>
                <a:ea typeface="Malgun Gothic" panose="020B0503020000020004" pitchFamily="34" charset="-127"/>
                <a:cs typeface="Arial" panose="020B0604020202020204" pitchFamily="34" charset="0"/>
              </a:rPr>
              <a:t>The primary objective of this White Paper is to inform key decisions on the future development of NMSs, considering risks, opportunities and scenarios for the foreseen institutional, technological and operational changes, and enabling better governance choices.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54F60FCC-A2B5-49AB-929C-2CC1437189E3}" type="slidenum">
              <a:rPr lang="en-US" smtClean="0"/>
              <a:t>2</a:t>
            </a:fld>
            <a:endParaRPr lang="en-US" dirty="0"/>
          </a:p>
        </p:txBody>
      </p:sp>
    </p:spTree>
    <p:extLst>
      <p:ext uri="{BB962C8B-B14F-4D97-AF65-F5344CB8AC3E}">
        <p14:creationId xmlns:p14="http://schemas.microsoft.com/office/powerpoint/2010/main" val="292311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a:spcBef>
                <a:spcPts val="0"/>
              </a:spcBef>
              <a:spcAft>
                <a:spcPts val="1200"/>
              </a:spcAft>
              <a:buFont typeface="Arial" panose="020B0604020202020204" pitchFamily="34" charset="0"/>
              <a:buChar char="•"/>
            </a:pPr>
            <a:endParaRPr lang="en-US" sz="24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indent="-285750" algn="just">
              <a:spcBef>
                <a:spcPts val="0"/>
              </a:spcBef>
              <a:spcAft>
                <a:spcPts val="1200"/>
              </a:spcAft>
              <a:buFont typeface="Arial" panose="020B0604020202020204" pitchFamily="34" charset="0"/>
              <a:buChar char="•"/>
            </a:pPr>
            <a:r>
              <a:rPr lang="en-US" sz="2400" kern="100" dirty="0">
                <a:effectLst/>
                <a:latin typeface="Malgun Gothic" panose="020B0503020000020004" pitchFamily="34" charset="-127"/>
                <a:ea typeface="Malgun Gothic" panose="020B0503020000020004" pitchFamily="34" charset="-127"/>
                <a:cs typeface="Arial" panose="020B0604020202020204" pitchFamily="34" charset="0"/>
              </a:rPr>
              <a:t>This is the list of contributing authors and reviewers, who dedicated their time and efforts for White Paper #2.</a:t>
            </a:r>
          </a:p>
          <a:p>
            <a:pPr marL="285750" marR="0" indent="-285750" algn="just">
              <a:spcBef>
                <a:spcPts val="0"/>
              </a:spcBef>
              <a:spcAft>
                <a:spcPts val="1200"/>
              </a:spcAft>
              <a:buFont typeface="Arial" panose="020B0604020202020204" pitchFamily="34" charset="0"/>
              <a:buChar char="•"/>
            </a:pPr>
            <a:endParaRPr lang="en-US" sz="24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indent="-285750" algn="just">
              <a:spcBef>
                <a:spcPts val="0"/>
              </a:spcBef>
              <a:spcAft>
                <a:spcPts val="1200"/>
              </a:spcAft>
              <a:buFont typeface="Arial" panose="020B0604020202020204" pitchFamily="34" charset="0"/>
              <a:buChar char="•"/>
            </a:pPr>
            <a:r>
              <a:rPr lang="en-US" sz="2400" kern="100" dirty="0">
                <a:effectLst/>
                <a:latin typeface="Malgun Gothic" panose="020B0503020000020004" pitchFamily="34" charset="-127"/>
                <a:ea typeface="Malgun Gothic" panose="020B0503020000020004" pitchFamily="34" charset="-127"/>
                <a:cs typeface="Arial" panose="020B0604020202020204" pitchFamily="34" charset="0"/>
              </a:rPr>
              <a:t>A drafting group of leading experts from all regions and stakeholders was set up, and eventually </a:t>
            </a:r>
            <a:r>
              <a:rPr lang="en-GB" sz="2400" kern="100" dirty="0">
                <a:effectLst/>
                <a:latin typeface="Malgun Gothic" panose="020B0503020000020004" pitchFamily="34" charset="-127"/>
                <a:ea typeface="Malgun Gothic" panose="020B0503020000020004" pitchFamily="34" charset="-127"/>
                <a:cs typeface="Arial" panose="020B0604020202020204" pitchFamily="34" charset="0"/>
              </a:rPr>
              <a:t>21 leading experts provided fruitful written contribution and more than 10 independent experts also devoted their time to review this White Paper.</a:t>
            </a:r>
          </a:p>
          <a:p>
            <a:pPr marL="285750" marR="0" indent="-285750" algn="just">
              <a:spcBef>
                <a:spcPts val="0"/>
              </a:spcBef>
              <a:spcAft>
                <a:spcPts val="1200"/>
              </a:spcAft>
              <a:buFont typeface="Arial" panose="020B0604020202020204" pitchFamily="34" charset="0"/>
              <a:buChar char="•"/>
            </a:pPr>
            <a:endParaRPr lang="en-GB" sz="24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indent="-285750" algn="just">
              <a:spcBef>
                <a:spcPts val="0"/>
              </a:spcBef>
              <a:spcAft>
                <a:spcPts val="1200"/>
              </a:spcAft>
              <a:buFont typeface="Arial" panose="020B0604020202020204" pitchFamily="34" charset="0"/>
              <a:buChar char="•"/>
            </a:pPr>
            <a:r>
              <a:rPr lang="en-GB" sz="2400" kern="100" dirty="0">
                <a:effectLst/>
                <a:latin typeface="Malgun Gothic" panose="020B0503020000020004" pitchFamily="34" charset="-127"/>
                <a:ea typeface="Malgun Gothic" panose="020B0503020000020004" pitchFamily="34" charset="-127"/>
                <a:cs typeface="Arial" panose="020B0604020202020204" pitchFamily="34" charset="0"/>
              </a:rPr>
              <a:t>I therefore believe that this White Paper represents a wide spectrum of views and opinions based on different national and professional experiences and interests.</a:t>
            </a:r>
          </a:p>
          <a:p>
            <a:pPr marL="285750" marR="0" indent="-285750" algn="just">
              <a:spcBef>
                <a:spcPts val="0"/>
              </a:spcBef>
              <a:spcAft>
                <a:spcPts val="1200"/>
              </a:spcAft>
              <a:buFont typeface="Arial" panose="020B0604020202020204" pitchFamily="34" charset="0"/>
              <a:buChar char="•"/>
            </a:pP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indent="-285750" algn="just">
              <a:spcBef>
                <a:spcPts val="0"/>
              </a:spcBef>
              <a:spcAft>
                <a:spcPts val="1200"/>
              </a:spcAft>
              <a:buFont typeface="Arial" panose="020B0604020202020204" pitchFamily="34" charset="0"/>
              <a:buChar char="•"/>
            </a:pPr>
            <a:r>
              <a:rPr lang="en-US" sz="1200" kern="100" dirty="0">
                <a:effectLst/>
                <a:latin typeface="Malgun Gothic" panose="020B0503020000020004" pitchFamily="34" charset="-127"/>
                <a:ea typeface="Malgun Gothic" panose="020B0503020000020004" pitchFamily="34" charset="-127"/>
                <a:cs typeface="Arial" panose="020B0604020202020204" pitchFamily="34" charset="0"/>
              </a:rPr>
              <a:t>I would like to take this opportunity to express my sincere appreciation for the efforts of these people.</a:t>
            </a:r>
            <a:endParaRPr lang="en-GB" sz="1200" kern="100" dirty="0">
              <a:effectLst/>
              <a:latin typeface="Malgun Gothic" panose="020B0503020000020004" pitchFamily="34" charset="-127"/>
              <a:ea typeface="Malgun Gothic" panose="020B0503020000020004" pitchFamily="34" charset="-127"/>
              <a:cs typeface="Arial" panose="020B0604020202020204" pitchFamily="34" charset="0"/>
            </a:endParaRPr>
          </a:p>
          <a:p>
            <a:pPr marL="285750" marR="0" indent="-285750" algn="just">
              <a:spcBef>
                <a:spcPts val="0"/>
              </a:spcBef>
              <a:spcAft>
                <a:spcPts val="1200"/>
              </a:spcAft>
              <a:buFont typeface="Arial" panose="020B0604020202020204" pitchFamily="34" charset="0"/>
              <a:buChar char="•"/>
            </a:pPr>
            <a:endParaRPr lang="en-US" dirty="0"/>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285750" marR="0" indent="-285750" algn="just">
              <a:spcBef>
                <a:spcPts val="0"/>
              </a:spcBef>
              <a:spcAft>
                <a:spcPts val="12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D01C3E6-DB8D-40A2-BBEA-0973D17D3888}" type="slidenum">
              <a:rPr lang="en-US" smtClean="0"/>
              <a:t>3</a:t>
            </a:fld>
            <a:endParaRPr lang="en-US"/>
          </a:p>
        </p:txBody>
      </p:sp>
    </p:spTree>
    <p:extLst>
      <p:ext uri="{BB962C8B-B14F-4D97-AF65-F5344CB8AC3E}">
        <p14:creationId xmlns:p14="http://schemas.microsoft.com/office/powerpoint/2010/main" val="3374772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the structure of the white paper.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a fairly-long white paper, so you can first capture the essence by reading the Executive Summary, Introduction, and Conclusions.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It is also compiled in such a way that it does not necessarily need to be read in order from the beginning.</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F60FCC-A2B5-49AB-929C-2CC1437189E3}" type="slidenum">
              <a:rPr lang="en-US" smtClean="0"/>
              <a:t>4</a:t>
            </a:fld>
            <a:endParaRPr lang="en-US"/>
          </a:p>
        </p:txBody>
      </p:sp>
    </p:spTree>
    <p:extLst>
      <p:ext uri="{BB962C8B-B14F-4D97-AF65-F5344CB8AC3E}">
        <p14:creationId xmlns:p14="http://schemas.microsoft.com/office/powerpoint/2010/main" val="1897718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Explanatory notes</a:t>
            </a:r>
            <a:r>
              <a:rPr lang="en-US" dirty="0"/>
              <a:t>: This part comes from first four paragraphs of Chapter 8]</a:t>
            </a:r>
          </a:p>
          <a:p>
            <a:endParaRPr lang="en-US" dirty="0"/>
          </a:p>
          <a:p>
            <a:pPr marL="171450" indent="-171450">
              <a:buFont typeface="Arial" panose="020B0604020202020204" pitchFamily="34" charset="0"/>
              <a:buChar char="•"/>
            </a:pPr>
            <a:r>
              <a:rPr lang="en-US" dirty="0"/>
              <a:t>Now I will share with you the essence of the conclusions, which are comprised of </a:t>
            </a:r>
            <a:r>
              <a:rPr lang="en-US" b="1" dirty="0"/>
              <a:t>key messages and recommendations</a:t>
            </a:r>
            <a:r>
              <a:rPr lang="en-US" dirty="0"/>
              <a:t>.</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w Cen MT" panose="020B0602020104020603" pitchFamily="34" charset="0"/>
              </a:rPr>
              <a:t>A major consideration by the drafting team and reviewers was the rapidly changing environment, influenced by many external and internal factors.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ability of NMSs to adapt to such changing conditions and to benefit from new technologies will require agility, foresight and change management.</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w Cen MT" panose="020B0602020104020603" pitchFamily="34" charset="0"/>
              </a:rPr>
              <a:t>NMSs therefore must continually evolve to become more efficient, more effective and higher performing, to remain relevant and competitive, and to fulfil their public safety mandate.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w Cen MT" panose="020B06020201040206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w Cen MT" panose="020B0602020104020603" pitchFamily="34" charset="0"/>
              </a:rPr>
              <a:t>In doing so, NMSs should focus on increasing the benefits of partnerships and collaborate widely across the public and private sectors, as well as with central and regional governments.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w Cen MT" panose="020B06020201040206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Tw Cen MT" panose="020B0602020104020603" pitchFamily="34" charset="0"/>
              </a:rPr>
              <a:t>I now will show excerpted key messages and recommendations.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latin typeface="Tw Cen MT" panose="020B06020201040206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F60FCC-A2B5-49AB-929C-2CC1437189E3}" type="slidenum">
              <a:rPr lang="en-US" smtClean="0"/>
              <a:t>5</a:t>
            </a:fld>
            <a:endParaRPr lang="en-US"/>
          </a:p>
        </p:txBody>
      </p:sp>
    </p:spTree>
    <p:extLst>
      <p:ext uri="{BB962C8B-B14F-4D97-AF65-F5344CB8AC3E}">
        <p14:creationId xmlns:p14="http://schemas.microsoft.com/office/powerpoint/2010/main" val="415743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Explanatory notes</a:t>
            </a:r>
            <a:r>
              <a:rPr lang="en-US" dirty="0"/>
              <a:t>: This part comes from 8.1 </a:t>
            </a:r>
            <a:r>
              <a:rPr lang="en-GB" sz="1800" kern="100" dirty="0">
                <a:effectLst/>
                <a:latin typeface="Malgun Gothic" panose="020B0503020000020004" pitchFamily="34" charset="-127"/>
                <a:cs typeface="Arial" panose="020B0604020202020204" pitchFamily="34" charset="0"/>
              </a:rPr>
              <a:t>Institutional strengthening of </a:t>
            </a:r>
            <a:r>
              <a:rPr lang="en-US" dirty="0"/>
              <a:t>Chapter 8]</a:t>
            </a:r>
          </a:p>
          <a:p>
            <a:endParaRPr lang="en-US" dirty="0"/>
          </a:p>
          <a:p>
            <a:r>
              <a:rPr lang="en-US" dirty="0"/>
              <a:t>First one is </a:t>
            </a:r>
            <a:r>
              <a:rPr lang="en-US" b="1" dirty="0"/>
              <a:t>Institutional strengthening</a:t>
            </a:r>
            <a:r>
              <a:rPr lang="en-US" dirty="0"/>
              <a:t>,</a:t>
            </a:r>
          </a:p>
          <a:p>
            <a:endParaRPr lang="en-US" dirty="0"/>
          </a:p>
          <a:p>
            <a:pPr marL="171450" indent="-171450">
              <a:buFont typeface="Arial" panose="020B0604020202020204" pitchFamily="34" charset="0"/>
              <a:buChar char="•"/>
            </a:pPr>
            <a:r>
              <a:rPr lang="en-US" dirty="0"/>
              <a:t>There is no one-size-fits-all model, since NMSs vary significantly, however, all NMSs have a common need to enhance the benefits they provide.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0" dirty="0">
                <a:latin typeface="Tw Cen MT" panose="020B0602020104020603" pitchFamily="34" charset="0"/>
              </a:rPr>
              <a:t>For example, in the afore-mentioned changing environment, effort towards improving national legal frameworks should focus on defining better the mandate &amp; functions of NMSs, along with possible stakeholders’ roles. </a:t>
            </a:r>
          </a:p>
          <a:p>
            <a:pPr marL="171450" indent="-171450">
              <a:buFont typeface="Arial" panose="020B0604020202020204" pitchFamily="34" charset="0"/>
              <a:buChar char="•"/>
            </a:pPr>
            <a:endParaRPr lang="en-US" b="0" dirty="0">
              <a:latin typeface="Tw Cen MT" panose="020B0602020104020603" pitchFamily="34" charset="0"/>
            </a:endParaRPr>
          </a:p>
          <a:p>
            <a:pPr marL="171450" indent="-171450">
              <a:buFont typeface="Arial" panose="020B0604020202020204" pitchFamily="34" charset="0"/>
              <a:buChar char="•"/>
            </a:pPr>
            <a:r>
              <a:rPr lang="en-US" b="0" dirty="0"/>
              <a:t>This is to ensure that NMSs are regarded as vital components of the national resilience.</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Another example is about data, which is a fuel for all stakeholders. Strong efforts should be made to ensure better recognition by the governments of the benefits of free and unrestricted access to NMS data, which should result in allocation of more resources to allow NMSs to provide data for socioeconomic needs.</a:t>
            </a:r>
          </a:p>
          <a:p>
            <a:pPr marL="171450" indent="-171450">
              <a:buFont typeface="Arial" panose="020B0604020202020204" pitchFamily="34" charset="0"/>
              <a:buChar char="•"/>
            </a:pP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54F60FCC-A2B5-49AB-929C-2CC1437189E3}" type="slidenum">
              <a:rPr lang="en-US" smtClean="0"/>
              <a:t>6</a:t>
            </a:fld>
            <a:endParaRPr lang="en-US"/>
          </a:p>
        </p:txBody>
      </p:sp>
    </p:spTree>
    <p:extLst>
      <p:ext uri="{BB962C8B-B14F-4D97-AF65-F5344CB8AC3E}">
        <p14:creationId xmlns:p14="http://schemas.microsoft.com/office/powerpoint/2010/main" val="3230764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r>
              <a:rPr lang="en-US" sz="1800" b="1" dirty="0"/>
              <a:t>Explanatory notes</a:t>
            </a:r>
            <a:r>
              <a:rPr lang="en-US" sz="1800" dirty="0"/>
              <a:t>: This part comes from 8.2 </a:t>
            </a:r>
            <a:r>
              <a:rPr lang="en-GB" sz="1800" kern="100" dirty="0">
                <a:effectLst/>
                <a:latin typeface="Malgun Gothic" panose="020B0503020000020004" pitchFamily="34" charset="-127"/>
                <a:cs typeface="Arial" panose="020B0604020202020204" pitchFamily="34" charset="0"/>
              </a:rPr>
              <a:t>Changing operational environment </a:t>
            </a:r>
            <a:r>
              <a:rPr lang="en-GB" sz="2800" kern="100" dirty="0">
                <a:effectLst/>
                <a:latin typeface="Malgun Gothic" panose="020B0503020000020004" pitchFamily="34" charset="-127"/>
                <a:cs typeface="Arial" panose="020B0604020202020204" pitchFamily="34" charset="0"/>
              </a:rPr>
              <a:t>of </a:t>
            </a:r>
            <a:r>
              <a:rPr lang="en-US" sz="1800" dirty="0"/>
              <a:t>Chapter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next one is on </a:t>
            </a:r>
            <a:r>
              <a:rPr lang="en-US" sz="1800" b="1" dirty="0"/>
              <a:t>Changing operational environment</a:t>
            </a:r>
            <a:r>
              <a:rPr lang="en-US"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 global digital drive is calling for an accelerated digital transformation. The automation will lead to organizational changes &amp; reorientation of their service delivery.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Also, the public cloud &amp; pervasive Internet offer a new route to access improved forecasting skill for smaller NMSs.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Therefore, development of appropriate digital strategies and research avenues is desirable.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In relevant strategies and actions, realizing the opportunities for utilizing the WMO Unified Data Policy will benefit the performance of NMSs and should be prioritized.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p:txBody>
      </p:sp>
      <p:sp>
        <p:nvSpPr>
          <p:cNvPr id="4" name="Slide Number Placeholder 3"/>
          <p:cNvSpPr>
            <a:spLocks noGrp="1"/>
          </p:cNvSpPr>
          <p:nvPr>
            <p:ph type="sldNum" sz="quarter" idx="5"/>
          </p:nvPr>
        </p:nvSpPr>
        <p:spPr/>
        <p:txBody>
          <a:bodyPr/>
          <a:lstStyle/>
          <a:p>
            <a:fld id="{54F60FCC-A2B5-49AB-929C-2CC1437189E3}" type="slidenum">
              <a:rPr lang="en-US" smtClean="0"/>
              <a:t>7</a:t>
            </a:fld>
            <a:endParaRPr lang="en-US"/>
          </a:p>
        </p:txBody>
      </p:sp>
    </p:spTree>
    <p:extLst>
      <p:ext uri="{BB962C8B-B14F-4D97-AF65-F5344CB8AC3E}">
        <p14:creationId xmlns:p14="http://schemas.microsoft.com/office/powerpoint/2010/main" val="3293114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Explanatory notes</a:t>
            </a:r>
            <a:r>
              <a:rPr lang="en-US" dirty="0"/>
              <a:t>: This part comes from 8.3 </a:t>
            </a:r>
            <a:r>
              <a:rPr lang="en-GB" sz="1800" kern="100" dirty="0">
                <a:effectLst/>
                <a:latin typeface="Malgun Gothic" panose="020B0503020000020004" pitchFamily="34" charset="-127"/>
                <a:cs typeface="Arial" panose="020B0604020202020204" pitchFamily="34" charset="0"/>
              </a:rPr>
              <a:t>Partnerships of </a:t>
            </a:r>
            <a:r>
              <a:rPr lang="en-US" dirty="0"/>
              <a:t>Chapter 8]</a:t>
            </a:r>
          </a:p>
          <a:p>
            <a:endParaRPr lang="en-US" dirty="0"/>
          </a:p>
          <a:p>
            <a:r>
              <a:rPr lang="en-US" dirty="0"/>
              <a:t>With regard to the </a:t>
            </a:r>
            <a:r>
              <a:rPr lang="en-US" b="1" dirty="0"/>
              <a:t>Partnerships</a:t>
            </a:r>
            <a:r>
              <a:rPr lang="en-US" dirty="0"/>
              <a:t>, which is everyone’s concern,</a:t>
            </a:r>
          </a:p>
          <a:p>
            <a:endParaRPr lang="en-US" dirty="0"/>
          </a:p>
          <a:p>
            <a:pPr marL="171450" indent="-171450">
              <a:buFont typeface="Arial" panose="020B0604020202020204" pitchFamily="34" charset="0"/>
              <a:buChar char="•"/>
            </a:pPr>
            <a:r>
              <a:rPr lang="en-US" dirty="0"/>
              <a:t>Our progress will require inclusive multisectoral partnerships.</a:t>
            </a:r>
          </a:p>
          <a:p>
            <a:pPr marL="171450" indent="-171450">
              <a:buFont typeface="Arial" panose="020B0604020202020204" pitchFamily="34" charset="0"/>
              <a:buChar char="•"/>
            </a:pPr>
            <a:endParaRPr lang="en-US" b="0" dirty="0">
              <a:latin typeface="Tw Cen MT" panose="020B0602020104020603" pitchFamily="34" charset="0"/>
            </a:endParaRPr>
          </a:p>
          <a:p>
            <a:pPr marL="171450" indent="-171450">
              <a:buFont typeface="Arial" panose="020B0604020202020204" pitchFamily="34" charset="0"/>
              <a:buChar char="•"/>
            </a:pPr>
            <a:r>
              <a:rPr lang="en-US" b="0" dirty="0">
                <a:latin typeface="Tw Cen MT" panose="020B0602020104020603" pitchFamily="34" charset="0"/>
              </a:rPr>
              <a:t>Partnerships and collaboration with the private sector and academia have the potential to accelerate improvements. The sustainability of basic infrastructure is an area where opportunities arising.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Therefore, leadership in interdisciplinary partnerships is needed.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NMSs also need to embrace the concept of co-design and co-development, which will result in better services for societies.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F60FCC-A2B5-49AB-929C-2CC1437189E3}" type="slidenum">
              <a:rPr lang="en-US" smtClean="0"/>
              <a:t>8</a:t>
            </a:fld>
            <a:endParaRPr lang="en-US" dirty="0"/>
          </a:p>
        </p:txBody>
      </p:sp>
    </p:spTree>
    <p:extLst>
      <p:ext uri="{BB962C8B-B14F-4D97-AF65-F5344CB8AC3E}">
        <p14:creationId xmlns:p14="http://schemas.microsoft.com/office/powerpoint/2010/main" val="12386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b="1" dirty="0"/>
              <a:t>Explanatory notes</a:t>
            </a:r>
            <a:r>
              <a:rPr lang="en-US" dirty="0"/>
              <a:t>: This part comes from 8.4 </a:t>
            </a:r>
            <a:r>
              <a:rPr lang="en-GB" sz="1800" kern="100" dirty="0">
                <a:effectLst/>
                <a:latin typeface="Malgun Gothic" panose="020B0503020000020004" pitchFamily="34" charset="-127"/>
                <a:cs typeface="Arial" panose="020B0604020202020204" pitchFamily="34" charset="0"/>
              </a:rPr>
              <a:t>International cooperation of </a:t>
            </a:r>
            <a:r>
              <a:rPr lang="en-US" dirty="0"/>
              <a:t>Chapter 8]</a:t>
            </a:r>
          </a:p>
          <a:p>
            <a:endParaRPr lang="en-US" dirty="0"/>
          </a:p>
          <a:p>
            <a:r>
              <a:rPr lang="en-US" dirty="0"/>
              <a:t>Then, about </a:t>
            </a:r>
            <a:r>
              <a:rPr lang="en-US" b="1" dirty="0"/>
              <a:t>International cooperation</a:t>
            </a:r>
            <a:r>
              <a:rPr lang="en-US" dirty="0"/>
              <a:t>,</a:t>
            </a:r>
          </a:p>
          <a:p>
            <a:endParaRPr lang="en-US" dirty="0"/>
          </a:p>
          <a:p>
            <a:pPr marL="171450" indent="-171450">
              <a:buFont typeface="Arial" panose="020B0604020202020204" pitchFamily="34" charset="0"/>
              <a:buChar char="•"/>
            </a:pPr>
            <a:r>
              <a:rPr lang="en-US" dirty="0"/>
              <a:t>Cooperation through WMO must continue and expand, in particular, ensuring free and unrestricted international data exchange and capacity development.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Regional collaborations are an extremely effective way of raising the collective performance, which has been pushed forward by WMO.</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Bridging the capacity gap will require innovative international cooperation with a focus on delivering core information and services, in particular, warning services and long-term sustainability.</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00" dirty="0">
                <a:effectLst/>
                <a:latin typeface="Malgun Gothic" panose="020B0503020000020004" pitchFamily="34" charset="-127"/>
                <a:ea typeface="Malgun Gothic" panose="020B0503020000020004" pitchFamily="34" charset="-127"/>
                <a:cs typeface="Arial" panose="020B0604020202020204" pitchFamily="34" charset="0"/>
              </a:rPr>
              <a:t>[Next slide please]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F60FCC-A2B5-49AB-929C-2CC1437189E3}" type="slidenum">
              <a:rPr lang="en-US" smtClean="0"/>
              <a:t>9</a:t>
            </a:fld>
            <a:endParaRPr lang="en-US" dirty="0"/>
          </a:p>
        </p:txBody>
      </p:sp>
    </p:spTree>
    <p:extLst>
      <p:ext uri="{BB962C8B-B14F-4D97-AF65-F5344CB8AC3E}">
        <p14:creationId xmlns:p14="http://schemas.microsoft.com/office/powerpoint/2010/main" val="146629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0E6D53-F8E1-4496-92EC-6E209B013CEC}" type="datetime1">
              <a:rPr lang="de-DE" smtClean="0"/>
              <a:t>17.06.2022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3195166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27C767A-FA72-4D46-B918-531474B2DB0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p:cNvSpPr>
            <a:spLocks noGrp="1"/>
          </p:cNvSpPr>
          <p:nvPr>
            <p:ph type="title"/>
          </p:nvPr>
        </p:nvSpPr>
        <p:spPr>
          <a:xfrm>
            <a:off x="3152078" y="365127"/>
            <a:ext cx="8201721" cy="1325563"/>
          </a:xfrm>
        </p:spPr>
        <p:txBody>
          <a:bodyPr/>
          <a:lstStyle/>
          <a:p>
            <a:r>
              <a:rPr lang="ko-KR" altLang="en-US" dirty="0"/>
              <a:t>마스터 제목 스타일 편집</a:t>
            </a:r>
            <a:endParaRPr lang="en-US" dirty="0"/>
          </a:p>
        </p:txBody>
      </p:sp>
      <p:sp>
        <p:nvSpPr>
          <p:cNvPr id="3" name="Date Placeholder 2"/>
          <p:cNvSpPr>
            <a:spLocks noGrp="1"/>
          </p:cNvSpPr>
          <p:nvPr>
            <p:ph type="dt" sz="half" idx="10"/>
          </p:nvPr>
        </p:nvSpPr>
        <p:spPr/>
        <p:txBody>
          <a:bodyPr/>
          <a:lstStyle/>
          <a:p>
            <a:fld id="{41527E53-5206-4544-A988-D6A87D5C43F2}" type="datetime1">
              <a:rPr lang="de-DE" smtClean="0"/>
              <a:t>17.06.2022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4489FD0-501B-4C6F-9CB2-8996B7BF4EFE}" type="slidenum">
              <a:rPr lang="de-DE" smtClean="0"/>
              <a:t>‹#›</a:t>
            </a:fld>
            <a:endParaRPr lang="de-DE"/>
          </a:p>
        </p:txBody>
      </p:sp>
      <p:pic>
        <p:nvPicPr>
          <p:cNvPr id="7" name="Picture 14">
            <a:extLst>
              <a:ext uri="{FF2B5EF4-FFF2-40B4-BE49-F238E27FC236}">
                <a16:creationId xmlns:a16="http://schemas.microsoft.com/office/drawing/2014/main" id="{6702414E-0215-6F46-9992-5859EE3A4D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5812" y="228602"/>
            <a:ext cx="2484053" cy="621226"/>
          </a:xfrm>
          <a:prstGeom prst="rect">
            <a:avLst/>
          </a:prstGeom>
        </p:spPr>
      </p:pic>
    </p:spTree>
    <p:extLst>
      <p:ext uri="{BB962C8B-B14F-4D97-AF65-F5344CB8AC3E}">
        <p14:creationId xmlns:p14="http://schemas.microsoft.com/office/powerpoint/2010/main" val="199824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10"/>
          </p:nvPr>
        </p:nvSpPr>
        <p:spPr/>
        <p:txBody>
          <a:bodyPr/>
          <a:lstStyle/>
          <a:p>
            <a:fld id="{30BDA1E9-2168-4B3C-9CCF-A9F4AE300949}" type="datetime1">
              <a:rPr lang="de-DE" smtClean="0"/>
              <a:t>17.06.2022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A4489FD0-501B-4C6F-9CB2-8996B7BF4EFE}" type="slidenum">
              <a:rPr lang="de-DE" smtClean="0"/>
              <a:t>‹#›</a:t>
            </a:fld>
            <a:endParaRPr lang="de-DE"/>
          </a:p>
        </p:txBody>
      </p:sp>
    </p:spTree>
    <p:extLst>
      <p:ext uri="{BB962C8B-B14F-4D97-AF65-F5344CB8AC3E}">
        <p14:creationId xmlns:p14="http://schemas.microsoft.com/office/powerpoint/2010/main" val="270143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
        <p:nvSpPr>
          <p:cNvPr id="7" name="Title 6">
            <a:extLst>
              <a:ext uri="{FF2B5EF4-FFF2-40B4-BE49-F238E27FC236}">
                <a16:creationId xmlns:a16="http://schemas.microsoft.com/office/drawing/2014/main" id="{2CC44E68-284E-4414-A160-502DE2E6EC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645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D609-1105-4C87-848D-7A95F266F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4432C-574C-4C4C-A13A-3E185DE51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AFE84-3A7A-48B0-86FC-F65E17035C8C}"/>
              </a:ext>
            </a:extLst>
          </p:cNvPr>
          <p:cNvSpPr>
            <a:spLocks noGrp="1"/>
          </p:cNvSpPr>
          <p:nvPr>
            <p:ph type="dt" sz="half" idx="10"/>
          </p:nvPr>
        </p:nvSpPr>
        <p:spPr/>
        <p:txBody>
          <a:bodyPr/>
          <a:lstStyle/>
          <a:p>
            <a:fld id="{BE663670-166A-49CF-BF35-36D055AA3343}" type="datetime1">
              <a:rPr lang="de-DE" smtClean="0"/>
              <a:t>17.06.2022</a:t>
            </a:fld>
            <a:endParaRPr lang="en-US"/>
          </a:p>
        </p:txBody>
      </p:sp>
      <p:sp>
        <p:nvSpPr>
          <p:cNvPr id="5" name="Footer Placeholder 4">
            <a:extLst>
              <a:ext uri="{FF2B5EF4-FFF2-40B4-BE49-F238E27FC236}">
                <a16:creationId xmlns:a16="http://schemas.microsoft.com/office/drawing/2014/main" id="{E23542F9-3A8D-448E-A7A5-649FC4945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6FA31-CDD8-439A-935E-74BAEF5F9552}"/>
              </a:ext>
            </a:extLst>
          </p:cNvPr>
          <p:cNvSpPr>
            <a:spLocks noGrp="1"/>
          </p:cNvSpPr>
          <p:nvPr>
            <p:ph type="sldNum" sz="quarter" idx="12"/>
          </p:nvPr>
        </p:nvSpPr>
        <p:spPr/>
        <p:txBody>
          <a:bodyPr/>
          <a:lstStyle/>
          <a:p>
            <a:fld id="{83394408-21FA-46DB-8D0F-1BDC2042774C}" type="slidenum">
              <a:rPr lang="en-US" smtClean="0"/>
              <a:t>‹#›</a:t>
            </a:fld>
            <a:endParaRPr lang="en-US"/>
          </a:p>
        </p:txBody>
      </p:sp>
    </p:spTree>
    <p:extLst>
      <p:ext uri="{BB962C8B-B14F-4D97-AF65-F5344CB8AC3E}">
        <p14:creationId xmlns:p14="http://schemas.microsoft.com/office/powerpoint/2010/main" val="387727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627C767A-FA72-4D46-B918-531474B2DB02}"/>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2" name="Title 1"/>
          <p:cNvSpPr>
            <a:spLocks noGrp="1"/>
          </p:cNvSpPr>
          <p:nvPr>
            <p:ph type="title"/>
          </p:nvPr>
        </p:nvSpPr>
        <p:spPr>
          <a:xfrm>
            <a:off x="3152078" y="365127"/>
            <a:ext cx="8201721" cy="1325563"/>
          </a:xfrm>
        </p:spPr>
        <p:txBody>
          <a:bodyPr/>
          <a:lstStyle/>
          <a:p>
            <a:r>
              <a:rPr lang="ko-KR" altLang="en-US" dirty="0"/>
              <a:t>마스터 제목 스타일 편집</a:t>
            </a:r>
            <a:endParaRPr lang="en-US" dirty="0"/>
          </a:p>
        </p:txBody>
      </p:sp>
      <p:sp>
        <p:nvSpPr>
          <p:cNvPr id="3" name="Date Placeholder 2"/>
          <p:cNvSpPr>
            <a:spLocks noGrp="1"/>
          </p:cNvSpPr>
          <p:nvPr>
            <p:ph type="dt" sz="half" idx="10"/>
          </p:nvPr>
        </p:nvSpPr>
        <p:spPr/>
        <p:txBody>
          <a:bodyPr/>
          <a:lstStyle/>
          <a:p>
            <a:fld id="{7EC91637-2EED-49B1-8746-8E9934180D24}" type="datetime1">
              <a:rPr lang="de-DE" smtClean="0"/>
              <a:t>17.06.2022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A4489FD0-501B-4C6F-9CB2-8996B7BF4EFE}" type="slidenum">
              <a:rPr lang="de-DE" smtClean="0"/>
              <a:t>‹#›</a:t>
            </a:fld>
            <a:endParaRPr lang="de-DE"/>
          </a:p>
        </p:txBody>
      </p:sp>
      <p:pic>
        <p:nvPicPr>
          <p:cNvPr id="7" name="Picture 14">
            <a:extLst>
              <a:ext uri="{FF2B5EF4-FFF2-40B4-BE49-F238E27FC236}">
                <a16:creationId xmlns:a16="http://schemas.microsoft.com/office/drawing/2014/main" id="{6702414E-0215-6F46-9992-5859EE3A4D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5812" y="228602"/>
            <a:ext cx="2484053" cy="621226"/>
          </a:xfrm>
          <a:prstGeom prst="rect">
            <a:avLst/>
          </a:prstGeom>
        </p:spPr>
      </p:pic>
    </p:spTree>
    <p:extLst>
      <p:ext uri="{BB962C8B-B14F-4D97-AF65-F5344CB8AC3E}">
        <p14:creationId xmlns:p14="http://schemas.microsoft.com/office/powerpoint/2010/main" val="19982420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C7EC3-A44F-41C4-B1EF-BA2ABF32084F}" type="datetime1">
              <a:rPr lang="de-DE" smtClean="0"/>
              <a:t>17.06.2022</a:t>
            </a:fld>
            <a:endParaRPr lang="de-D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pic>
        <p:nvPicPr>
          <p:cNvPr id="7" name="Picture 6" descr="wmo2016_powerpoint_standard_v2-2.jpg">
            <a:extLst>
              <a:ext uri="{FF2B5EF4-FFF2-40B4-BE49-F238E27FC236}">
                <a16:creationId xmlns:a16="http://schemas.microsoft.com/office/drawing/2014/main" id="{FB91C03D-91BE-624B-974D-0EBBDBF30888}"/>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91699"/>
          <a:stretch/>
        </p:blipFill>
        <p:spPr>
          <a:xfrm>
            <a:off x="0" y="5151694"/>
            <a:ext cx="220133" cy="1714500"/>
          </a:xfrm>
          <a:prstGeom prst="rect">
            <a:avLst/>
          </a:prstGeom>
        </p:spPr>
      </p:pic>
      <p:pic>
        <p:nvPicPr>
          <p:cNvPr id="8" name="Picture 14">
            <a:extLst>
              <a:ext uri="{FF2B5EF4-FFF2-40B4-BE49-F238E27FC236}">
                <a16:creationId xmlns:a16="http://schemas.microsoft.com/office/drawing/2014/main" id="{BE1D9656-4715-D148-9A59-0AEF9180AB8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1734" y="6045738"/>
            <a:ext cx="2484053" cy="621226"/>
          </a:xfrm>
          <a:prstGeom prst="rect">
            <a:avLst/>
          </a:prstGeom>
        </p:spPr>
      </p:pic>
    </p:spTree>
    <p:extLst>
      <p:ext uri="{BB962C8B-B14F-4D97-AF65-F5344CB8AC3E}">
        <p14:creationId xmlns:p14="http://schemas.microsoft.com/office/powerpoint/2010/main" val="1966472219"/>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6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72" r:id="rId3"/>
    <p:sldLayoutId id="214748365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DADBAA-1AB2-460F-A1B0-275AA00524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2B42DE-74B6-4083-B921-725D6B92C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87CB5A-F441-433B-9F8E-521C4D77B9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89645-A437-4154-B4B9-EAE0046B8A27}" type="datetime1">
              <a:rPr lang="de-DE" smtClean="0"/>
              <a:t>17.06.2022</a:t>
            </a:fld>
            <a:endParaRPr lang="en-US"/>
          </a:p>
        </p:txBody>
      </p:sp>
      <p:sp>
        <p:nvSpPr>
          <p:cNvPr id="5" name="Footer Placeholder 4">
            <a:extLst>
              <a:ext uri="{FF2B5EF4-FFF2-40B4-BE49-F238E27FC236}">
                <a16:creationId xmlns:a16="http://schemas.microsoft.com/office/drawing/2014/main" id="{2BF1F4A5-D218-4E3C-9D6F-9C71FCC7C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117716-248E-437A-8C1B-5B89D9288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94408-21FA-46DB-8D0F-1BDC2042774C}" type="slidenum">
              <a:rPr lang="en-US" smtClean="0"/>
              <a:t>‹#›</a:t>
            </a:fld>
            <a:endParaRPr lang="en-US"/>
          </a:p>
        </p:txBody>
      </p:sp>
    </p:spTree>
    <p:extLst>
      <p:ext uri="{BB962C8B-B14F-4D97-AF65-F5344CB8AC3E}">
        <p14:creationId xmlns:p14="http://schemas.microsoft.com/office/powerpoint/2010/main" val="3912911003"/>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F204-8E9E-43EF-8D45-B70F829D93E0}" type="datetime1">
              <a:rPr lang="de-DE" smtClean="0"/>
              <a:t>17.06.2022</a:t>
            </a:fld>
            <a:endParaRPr lang="de-DE"/>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a:t>
            </a:fld>
            <a:endParaRPr lang="de-DE"/>
          </a:p>
        </p:txBody>
      </p:sp>
      <p:pic>
        <p:nvPicPr>
          <p:cNvPr id="7" name="Picture 6" descr="wmo2016_powerpoint_standard_v2-2.jpg">
            <a:extLst>
              <a:ext uri="{FF2B5EF4-FFF2-40B4-BE49-F238E27FC236}">
                <a16:creationId xmlns:a16="http://schemas.microsoft.com/office/drawing/2014/main" id="{FB91C03D-91BE-624B-974D-0EBBDBF30888}"/>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5151694"/>
            <a:ext cx="220133" cy="1714500"/>
          </a:xfrm>
          <a:prstGeom prst="rect">
            <a:avLst/>
          </a:prstGeom>
        </p:spPr>
      </p:pic>
      <p:pic>
        <p:nvPicPr>
          <p:cNvPr id="8" name="Picture 14">
            <a:extLst>
              <a:ext uri="{FF2B5EF4-FFF2-40B4-BE49-F238E27FC236}">
                <a16:creationId xmlns:a16="http://schemas.microsoft.com/office/drawing/2014/main" id="{BE1D9656-4715-D148-9A59-0AEF9180AB8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21734" y="6045738"/>
            <a:ext cx="2484053" cy="621226"/>
          </a:xfrm>
          <a:prstGeom prst="rect">
            <a:avLst/>
          </a:prstGeom>
        </p:spPr>
      </p:pic>
    </p:spTree>
    <p:extLst>
      <p:ext uri="{BB962C8B-B14F-4D97-AF65-F5344CB8AC3E}">
        <p14:creationId xmlns:p14="http://schemas.microsoft.com/office/powerpoint/2010/main" val="196647221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library.wmo.int/index.php?lvl=notice_display&amp;id=22091"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hyperlink" Target="https://library.wmo.int/index.php?lvl=notice_display&amp;id=21856#.YNycaxHiukw" TargetMode="External"/><Relationship Id="rId4" Type="http://schemas.openxmlformats.org/officeDocument/2006/relationships/hyperlink" Target="https://library.wmo.int/doc_num.php?explnum_id=11234"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26" Type="http://schemas.openxmlformats.org/officeDocument/2006/relationships/image" Target="../media/image27.jpeg"/><Relationship Id="rId3" Type="http://schemas.openxmlformats.org/officeDocument/2006/relationships/image" Target="../media/image6.jpeg"/><Relationship Id="rId21" Type="http://schemas.openxmlformats.org/officeDocument/2006/relationships/image" Target="../media/image22.jpeg"/><Relationship Id="rId7" Type="http://schemas.openxmlformats.org/officeDocument/2006/relationships/hyperlink" Target="https://ppe-openplatform.wmo.int/" TargetMode="External"/><Relationship Id="rId12" Type="http://schemas.openxmlformats.org/officeDocument/2006/relationships/image" Target="../media/image13.jpe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12.xml"/><Relationship Id="rId16" Type="http://schemas.openxmlformats.org/officeDocument/2006/relationships/image" Target="../media/image17.jpg"/><Relationship Id="rId20" Type="http://schemas.openxmlformats.org/officeDocument/2006/relationships/image" Target="../media/image21.jpeg"/><Relationship Id="rId1" Type="http://schemas.openxmlformats.org/officeDocument/2006/relationships/slideLayout" Target="../slideLayouts/slideLayout9.xml"/><Relationship Id="rId6" Type="http://schemas.openxmlformats.org/officeDocument/2006/relationships/hyperlink" Target="https://public.wmo.int/ppe" TargetMode="External"/><Relationship Id="rId11" Type="http://schemas.openxmlformats.org/officeDocument/2006/relationships/image" Target="../media/image12.jpeg"/><Relationship Id="rId24" Type="http://schemas.openxmlformats.org/officeDocument/2006/relationships/image" Target="../media/image25.jpeg"/><Relationship Id="rId5" Type="http://schemas.openxmlformats.org/officeDocument/2006/relationships/image" Target="../media/image8.png"/><Relationship Id="rId15" Type="http://schemas.openxmlformats.org/officeDocument/2006/relationships/image" Target="../media/image16.jpeg"/><Relationship Id="rId23" Type="http://schemas.openxmlformats.org/officeDocument/2006/relationships/image" Target="../media/image24.jpeg"/><Relationship Id="rId28" Type="http://schemas.openxmlformats.org/officeDocument/2006/relationships/image" Target="../media/image29.jpe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image" Target="../media/image15.jpeg"/><Relationship Id="rId22" Type="http://schemas.openxmlformats.org/officeDocument/2006/relationships/image" Target="../media/image23.jpeg"/><Relationship Id="rId27"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0177" y="1363791"/>
            <a:ext cx="8693239" cy="511233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GB" sz="3900" b="1" dirty="0">
                <a:solidFill>
                  <a:srgbClr val="0070C0"/>
                </a:solidFill>
                <a:latin typeface="Tw Cen MT" panose="020B0602020104020603" pitchFamily="34" charset="0"/>
                <a:ea typeface="+mn-ea"/>
                <a:cs typeface="+mn-cs"/>
              </a:rPr>
            </a:br>
            <a:r>
              <a:rPr lang="en-US" sz="2800" b="1" i="1" dirty="0">
                <a:solidFill>
                  <a:srgbClr val="0070C0"/>
                </a:solidFill>
                <a:latin typeface="Tw Cen MT" panose="020B0602020104020603" pitchFamily="34" charset="0"/>
                <a:ea typeface="+mn-ea"/>
                <a:cs typeface="+mn-cs"/>
              </a:rPr>
              <a:t>W</a:t>
            </a:r>
            <a:r>
              <a:rPr lang="en-BB" sz="2800" b="1" i="1" dirty="0">
                <a:solidFill>
                  <a:srgbClr val="0070C0"/>
                </a:solidFill>
                <a:latin typeface="Tw Cen MT" panose="020B0602020104020603" pitchFamily="34" charset="0"/>
                <a:ea typeface="+mn-ea"/>
                <a:cs typeface="+mn-cs"/>
              </a:rPr>
              <a:t>M</a:t>
            </a:r>
            <a:r>
              <a:rPr lang="en-US" sz="2800" b="1" i="1" dirty="0">
                <a:solidFill>
                  <a:srgbClr val="0070C0"/>
                </a:solidFill>
                <a:latin typeface="Tw Cen MT" panose="020B0602020104020603" pitchFamily="34" charset="0"/>
                <a:ea typeface="+mn-ea"/>
                <a:cs typeface="+mn-cs"/>
              </a:rPr>
              <a:t>O</a:t>
            </a:r>
            <a:r>
              <a:rPr lang="en-BB" sz="2800" b="1" i="1" dirty="0">
                <a:solidFill>
                  <a:srgbClr val="0070C0"/>
                </a:solidFill>
                <a:latin typeface="Tw Cen MT" panose="020B0602020104020603" pitchFamily="34" charset="0"/>
                <a:ea typeface="+mn-ea"/>
                <a:cs typeface="+mn-cs"/>
              </a:rPr>
              <a:t> </a:t>
            </a:r>
            <a:r>
              <a:rPr lang="en-US" sz="2800" b="1" i="1" dirty="0">
                <a:solidFill>
                  <a:srgbClr val="0070C0"/>
                </a:solidFill>
                <a:latin typeface="Tw Cen MT" panose="020B0602020104020603" pitchFamily="34" charset="0"/>
                <a:ea typeface="+mn-ea"/>
                <a:cs typeface="+mn-cs"/>
              </a:rPr>
              <a:t>O</a:t>
            </a:r>
            <a:r>
              <a:rPr lang="en-BB" sz="2800" b="1" i="1" dirty="0">
                <a:solidFill>
                  <a:srgbClr val="0070C0"/>
                </a:solidFill>
                <a:latin typeface="Tw Cen MT" panose="020B0602020104020603" pitchFamily="34" charset="0"/>
                <a:ea typeface="+mn-ea"/>
                <a:cs typeface="+mn-cs"/>
              </a:rPr>
              <a:t>p</a:t>
            </a:r>
            <a:r>
              <a:rPr lang="en-US" sz="2800" b="1" i="1" dirty="0">
                <a:solidFill>
                  <a:srgbClr val="0070C0"/>
                </a:solidFill>
                <a:latin typeface="Tw Cen MT" panose="020B0602020104020603" pitchFamily="34" charset="0"/>
                <a:ea typeface="+mn-ea"/>
                <a:cs typeface="+mn-cs"/>
              </a:rPr>
              <a:t>e</a:t>
            </a:r>
            <a:r>
              <a:rPr lang="en-BB" sz="2800" b="1" i="1" dirty="0">
                <a:solidFill>
                  <a:srgbClr val="0070C0"/>
                </a:solidFill>
                <a:latin typeface="Tw Cen MT" panose="020B0602020104020603" pitchFamily="34" charset="0"/>
                <a:ea typeface="+mn-ea"/>
                <a:cs typeface="+mn-cs"/>
              </a:rPr>
              <a:t>n </a:t>
            </a:r>
            <a:r>
              <a:rPr lang="en-US" sz="2800" b="1" i="1" dirty="0">
                <a:solidFill>
                  <a:srgbClr val="0070C0"/>
                </a:solidFill>
                <a:latin typeface="Tw Cen MT" panose="020B0602020104020603" pitchFamily="34" charset="0"/>
                <a:ea typeface="+mn-ea"/>
                <a:cs typeface="+mn-cs"/>
              </a:rPr>
              <a:t>C</a:t>
            </a:r>
            <a:r>
              <a:rPr lang="en-BB" sz="2800" b="1" i="1" dirty="0">
                <a:solidFill>
                  <a:srgbClr val="0070C0"/>
                </a:solidFill>
                <a:latin typeface="Tw Cen MT" panose="020B0602020104020603" pitchFamily="34" charset="0"/>
                <a:ea typeface="+mn-ea"/>
                <a:cs typeface="+mn-cs"/>
              </a:rPr>
              <a:t>o</a:t>
            </a:r>
            <a:r>
              <a:rPr lang="en-US" sz="2800" b="1" i="1" dirty="0">
                <a:solidFill>
                  <a:srgbClr val="0070C0"/>
                </a:solidFill>
                <a:latin typeface="Tw Cen MT" panose="020B0602020104020603" pitchFamily="34" charset="0"/>
                <a:ea typeface="+mn-ea"/>
                <a:cs typeface="+mn-cs"/>
              </a:rPr>
              <a:t>n</a:t>
            </a:r>
            <a:r>
              <a:rPr lang="en-BB" sz="2800" b="1" i="1" dirty="0">
                <a:solidFill>
                  <a:srgbClr val="0070C0"/>
                </a:solidFill>
                <a:latin typeface="Tw Cen MT" panose="020B0602020104020603" pitchFamily="34" charset="0"/>
                <a:ea typeface="+mn-ea"/>
                <a:cs typeface="+mn-cs"/>
              </a:rPr>
              <a:t>s</a:t>
            </a:r>
            <a:r>
              <a:rPr lang="en-US" sz="2800" b="1" i="1" dirty="0">
                <a:solidFill>
                  <a:srgbClr val="0070C0"/>
                </a:solidFill>
                <a:latin typeface="Tw Cen MT" panose="020B0602020104020603" pitchFamily="34" charset="0"/>
                <a:ea typeface="+mn-ea"/>
                <a:cs typeface="+mn-cs"/>
              </a:rPr>
              <a:t>u</a:t>
            </a:r>
            <a:r>
              <a:rPr lang="en-BB" sz="2800" b="1" i="1" dirty="0">
                <a:solidFill>
                  <a:srgbClr val="0070C0"/>
                </a:solidFill>
                <a:latin typeface="Tw Cen MT" panose="020B0602020104020603" pitchFamily="34" charset="0"/>
                <a:ea typeface="+mn-ea"/>
                <a:cs typeface="+mn-cs"/>
              </a:rPr>
              <a:t>l</a:t>
            </a:r>
            <a:r>
              <a:rPr lang="en-US" sz="2800" b="1" i="1" dirty="0">
                <a:solidFill>
                  <a:srgbClr val="0070C0"/>
                </a:solidFill>
                <a:latin typeface="Tw Cen MT" panose="020B0602020104020603" pitchFamily="34" charset="0"/>
                <a:ea typeface="+mn-ea"/>
                <a:cs typeface="+mn-cs"/>
              </a:rPr>
              <a:t>t</a:t>
            </a:r>
            <a:r>
              <a:rPr lang="en-BB" sz="2800" b="1" i="1" dirty="0">
                <a:solidFill>
                  <a:srgbClr val="0070C0"/>
                </a:solidFill>
                <a:latin typeface="Tw Cen MT" panose="020B0602020104020603" pitchFamily="34" charset="0"/>
                <a:ea typeface="+mn-ea"/>
                <a:cs typeface="+mn-cs"/>
              </a:rPr>
              <a:t>a</a:t>
            </a:r>
            <a:r>
              <a:rPr lang="en-US" sz="2800" b="1" i="1" dirty="0">
                <a:solidFill>
                  <a:srgbClr val="0070C0"/>
                </a:solidFill>
                <a:latin typeface="Tw Cen MT" panose="020B0602020104020603" pitchFamily="34" charset="0"/>
                <a:ea typeface="+mn-ea"/>
                <a:cs typeface="+mn-cs"/>
              </a:rPr>
              <a:t>t</a:t>
            </a:r>
            <a:r>
              <a:rPr lang="en-BB" sz="2800" b="1" i="1" dirty="0">
                <a:solidFill>
                  <a:srgbClr val="0070C0"/>
                </a:solidFill>
                <a:latin typeface="Tw Cen MT" panose="020B0602020104020603" pitchFamily="34" charset="0"/>
                <a:ea typeface="+mn-ea"/>
                <a:cs typeface="+mn-cs"/>
              </a:rPr>
              <a:t>i</a:t>
            </a:r>
            <a:r>
              <a:rPr lang="en-US" sz="2800" b="1" i="1" dirty="0">
                <a:solidFill>
                  <a:srgbClr val="0070C0"/>
                </a:solidFill>
                <a:latin typeface="Tw Cen MT" panose="020B0602020104020603" pitchFamily="34" charset="0"/>
                <a:ea typeface="+mn-ea"/>
                <a:cs typeface="+mn-cs"/>
              </a:rPr>
              <a:t>v</a:t>
            </a:r>
            <a:r>
              <a:rPr lang="en-BB" sz="2800" b="1" i="1" dirty="0">
                <a:solidFill>
                  <a:srgbClr val="0070C0"/>
                </a:solidFill>
                <a:latin typeface="Tw Cen MT" panose="020B0602020104020603" pitchFamily="34" charset="0"/>
                <a:ea typeface="+mn-ea"/>
                <a:cs typeface="+mn-cs"/>
              </a:rPr>
              <a:t>e </a:t>
            </a:r>
            <a:r>
              <a:rPr lang="en-US" sz="2800" b="1" i="1" dirty="0">
                <a:solidFill>
                  <a:srgbClr val="0070C0"/>
                </a:solidFill>
                <a:latin typeface="Tw Cen MT" panose="020B0602020104020603" pitchFamily="34" charset="0"/>
                <a:ea typeface="+mn-ea"/>
                <a:cs typeface="+mn-cs"/>
              </a:rPr>
              <a:t>P</a:t>
            </a:r>
            <a:r>
              <a:rPr lang="en-BB" sz="2800" b="1" i="1" dirty="0">
                <a:solidFill>
                  <a:srgbClr val="0070C0"/>
                </a:solidFill>
                <a:latin typeface="Tw Cen MT" panose="020B0602020104020603" pitchFamily="34" charset="0"/>
                <a:ea typeface="+mn-ea"/>
                <a:cs typeface="+mn-cs"/>
              </a:rPr>
              <a:t>l</a:t>
            </a:r>
            <a:r>
              <a:rPr lang="en-US" sz="2800" b="1" i="1" dirty="0">
                <a:solidFill>
                  <a:srgbClr val="0070C0"/>
                </a:solidFill>
                <a:latin typeface="Tw Cen MT" panose="020B0602020104020603" pitchFamily="34" charset="0"/>
                <a:ea typeface="+mn-ea"/>
                <a:cs typeface="+mn-cs"/>
              </a:rPr>
              <a:t>a</a:t>
            </a:r>
            <a:r>
              <a:rPr lang="en-BB" sz="2800" b="1" i="1" dirty="0">
                <a:solidFill>
                  <a:srgbClr val="0070C0"/>
                </a:solidFill>
                <a:latin typeface="Tw Cen MT" panose="020B0602020104020603" pitchFamily="34" charset="0"/>
                <a:ea typeface="+mn-ea"/>
                <a:cs typeface="+mn-cs"/>
              </a:rPr>
              <a:t>t</a:t>
            </a:r>
            <a:r>
              <a:rPr lang="en-US" sz="2800" b="1" i="1" dirty="0">
                <a:solidFill>
                  <a:srgbClr val="0070C0"/>
                </a:solidFill>
                <a:latin typeface="Tw Cen MT" panose="020B0602020104020603" pitchFamily="34" charset="0"/>
                <a:ea typeface="+mn-ea"/>
                <a:cs typeface="+mn-cs"/>
              </a:rPr>
              <a:t>f</a:t>
            </a:r>
            <a:r>
              <a:rPr lang="en-BB" sz="2800" b="1" i="1" dirty="0">
                <a:solidFill>
                  <a:srgbClr val="0070C0"/>
                </a:solidFill>
                <a:latin typeface="Tw Cen MT" panose="020B0602020104020603" pitchFamily="34" charset="0"/>
                <a:ea typeface="+mn-ea"/>
                <a:cs typeface="+mn-cs"/>
              </a:rPr>
              <a:t>o</a:t>
            </a:r>
            <a:r>
              <a:rPr lang="en-US" sz="2800" b="1" i="1" dirty="0">
                <a:solidFill>
                  <a:srgbClr val="0070C0"/>
                </a:solidFill>
                <a:latin typeface="Tw Cen MT" panose="020B0602020104020603" pitchFamily="34" charset="0"/>
                <a:ea typeface="+mn-ea"/>
                <a:cs typeface="+mn-cs"/>
              </a:rPr>
              <a:t>r</a:t>
            </a:r>
            <a:r>
              <a:rPr lang="en-BB" sz="2800" b="1" i="1" dirty="0">
                <a:solidFill>
                  <a:srgbClr val="0070C0"/>
                </a:solidFill>
                <a:latin typeface="Tw Cen MT" panose="020B0602020104020603" pitchFamily="34" charset="0"/>
                <a:ea typeface="+mn-ea"/>
                <a:cs typeface="+mn-cs"/>
              </a:rPr>
              <a:t>m</a:t>
            </a:r>
            <a:r>
              <a:rPr lang="en-US" sz="2800" b="1" i="1" dirty="0">
                <a:solidFill>
                  <a:srgbClr val="0070C0"/>
                </a:solidFill>
                <a:latin typeface="Tw Cen MT" panose="020B0602020104020603" pitchFamily="34" charset="0"/>
                <a:ea typeface="+mn-ea"/>
                <a:cs typeface="+mn-cs"/>
              </a:rPr>
              <a:t> </a:t>
            </a:r>
            <a:r>
              <a:rPr lang="en-BB" sz="2800" b="1" i="1" dirty="0">
                <a:solidFill>
                  <a:srgbClr val="0070C0"/>
                </a:solidFill>
                <a:latin typeface="Tw Cen MT" panose="020B0602020104020603" pitchFamily="34" charset="0"/>
                <a:ea typeface="+mn-ea"/>
                <a:cs typeface="+mn-cs"/>
              </a:rPr>
              <a:t>W</a:t>
            </a:r>
            <a:r>
              <a:rPr lang="en-US" sz="2800" b="1" i="1" dirty="0">
                <a:solidFill>
                  <a:srgbClr val="0070C0"/>
                </a:solidFill>
                <a:latin typeface="Tw Cen MT" panose="020B0602020104020603" pitchFamily="34" charset="0"/>
                <a:ea typeface="+mn-ea"/>
                <a:cs typeface="+mn-cs"/>
              </a:rPr>
              <a:t>h</a:t>
            </a:r>
            <a:r>
              <a:rPr lang="en-BB" sz="2800" b="1" i="1" dirty="0">
                <a:solidFill>
                  <a:srgbClr val="0070C0"/>
                </a:solidFill>
                <a:latin typeface="Tw Cen MT" panose="020B0602020104020603" pitchFamily="34" charset="0"/>
                <a:ea typeface="+mn-ea"/>
                <a:cs typeface="+mn-cs"/>
              </a:rPr>
              <a:t>i</a:t>
            </a:r>
            <a:r>
              <a:rPr lang="en-US" sz="2800" b="1" i="1" dirty="0">
                <a:solidFill>
                  <a:srgbClr val="0070C0"/>
                </a:solidFill>
                <a:latin typeface="Tw Cen MT" panose="020B0602020104020603" pitchFamily="34" charset="0"/>
                <a:ea typeface="+mn-ea"/>
                <a:cs typeface="+mn-cs"/>
              </a:rPr>
              <a:t>t</a:t>
            </a:r>
            <a:r>
              <a:rPr lang="en-BB" sz="2800" b="1" i="1" dirty="0">
                <a:solidFill>
                  <a:srgbClr val="0070C0"/>
                </a:solidFill>
                <a:latin typeface="Tw Cen MT" panose="020B0602020104020603" pitchFamily="34" charset="0"/>
                <a:ea typeface="+mn-ea"/>
                <a:cs typeface="+mn-cs"/>
              </a:rPr>
              <a:t>e </a:t>
            </a:r>
            <a:r>
              <a:rPr lang="en-US" sz="2800" b="1" i="1" dirty="0">
                <a:solidFill>
                  <a:srgbClr val="0070C0"/>
                </a:solidFill>
                <a:latin typeface="Tw Cen MT" panose="020B0602020104020603" pitchFamily="34" charset="0"/>
                <a:ea typeface="+mn-ea"/>
                <a:cs typeface="+mn-cs"/>
              </a:rPr>
              <a:t>P</a:t>
            </a:r>
            <a:r>
              <a:rPr lang="en-BB" sz="2800" b="1" i="1" dirty="0">
                <a:solidFill>
                  <a:srgbClr val="0070C0"/>
                </a:solidFill>
                <a:latin typeface="Tw Cen MT" panose="020B0602020104020603" pitchFamily="34" charset="0"/>
                <a:ea typeface="+mn-ea"/>
                <a:cs typeface="+mn-cs"/>
              </a:rPr>
              <a:t>a</a:t>
            </a:r>
            <a:r>
              <a:rPr lang="en-US" sz="2800" b="1" i="1" dirty="0">
                <a:solidFill>
                  <a:srgbClr val="0070C0"/>
                </a:solidFill>
                <a:latin typeface="Tw Cen MT" panose="020B0602020104020603" pitchFamily="34" charset="0"/>
                <a:ea typeface="+mn-ea"/>
                <a:cs typeface="+mn-cs"/>
              </a:rPr>
              <a:t>p</a:t>
            </a:r>
            <a:r>
              <a:rPr lang="en-BB" sz="2800" b="1" i="1" dirty="0">
                <a:solidFill>
                  <a:srgbClr val="0070C0"/>
                </a:solidFill>
                <a:latin typeface="Tw Cen MT" panose="020B0602020104020603" pitchFamily="34" charset="0"/>
                <a:ea typeface="+mn-ea"/>
                <a:cs typeface="+mn-cs"/>
              </a:rPr>
              <a:t>e</a:t>
            </a:r>
            <a:r>
              <a:rPr lang="en-US" sz="2800" b="1" i="1" dirty="0">
                <a:solidFill>
                  <a:srgbClr val="0070C0"/>
                </a:solidFill>
                <a:latin typeface="Tw Cen MT" panose="020B0602020104020603" pitchFamily="34" charset="0"/>
                <a:ea typeface="+mn-ea"/>
                <a:cs typeface="+mn-cs"/>
              </a:rPr>
              <a:t>r</a:t>
            </a:r>
            <a:r>
              <a:rPr lang="en-BB" sz="2800" b="1" i="1" dirty="0">
                <a:solidFill>
                  <a:srgbClr val="0070C0"/>
                </a:solidFill>
                <a:latin typeface="Tw Cen MT" panose="020B0602020104020603" pitchFamily="34" charset="0"/>
                <a:ea typeface="+mn-ea"/>
                <a:cs typeface="+mn-cs"/>
              </a:rPr>
              <a:t> #2</a:t>
            </a:r>
          </a:p>
          <a:p>
            <a:r>
              <a:rPr lang="en-US" sz="3200" b="1" dirty="0">
                <a:solidFill>
                  <a:srgbClr val="0070C0"/>
                </a:solidFill>
                <a:latin typeface="Tw Cen MT" panose="020B0602020104020603" pitchFamily="34" charset="0"/>
                <a:ea typeface="+mn-ea"/>
                <a:cs typeface="+mn-cs"/>
              </a:rPr>
              <a:t>Future of National Meteorological or Hydrometeorological Services:</a:t>
            </a:r>
            <a:endParaRPr lang="en-GB" sz="3200" b="1" dirty="0">
              <a:solidFill>
                <a:srgbClr val="0070C0"/>
              </a:solidFill>
              <a:latin typeface="Tw Cen MT" panose="020B0602020104020603" pitchFamily="34" charset="0"/>
              <a:ea typeface="+mn-ea"/>
              <a:cs typeface="+mn-cs"/>
            </a:endParaRPr>
          </a:p>
          <a:p>
            <a:r>
              <a:rPr lang="en-US" sz="3200" b="1" dirty="0">
                <a:solidFill>
                  <a:srgbClr val="0070C0"/>
                </a:solidFill>
                <a:latin typeface="Tw Cen MT" panose="020B0602020104020603" pitchFamily="34" charset="0"/>
                <a:ea typeface="+mn-ea"/>
                <a:cs typeface="+mn-cs"/>
              </a:rPr>
              <a:t>Evolving Roles and Responsibilities</a:t>
            </a:r>
            <a:endParaRPr lang="en-GB" sz="3200" b="1" dirty="0">
              <a:solidFill>
                <a:srgbClr val="0070C0"/>
              </a:solidFill>
              <a:latin typeface="Tw Cen MT" panose="020B0602020104020603" pitchFamily="34" charset="0"/>
              <a:ea typeface="+mn-ea"/>
              <a:cs typeface="+mn-cs"/>
            </a:endParaRPr>
          </a:p>
          <a:p>
            <a:endParaRPr lang="en-GB" sz="2000" b="1" dirty="0">
              <a:solidFill>
                <a:srgbClr val="0070C0"/>
              </a:solidFill>
              <a:latin typeface="Tw Cen MT" panose="020B0602020104020603" pitchFamily="34" charset="0"/>
              <a:ea typeface="+mn-ea"/>
              <a:cs typeface="+mn-cs"/>
            </a:endParaRPr>
          </a:p>
          <a:p>
            <a:endParaRPr lang="en-GB" sz="2000" b="1" dirty="0">
              <a:solidFill>
                <a:srgbClr val="0070C0"/>
              </a:solidFill>
              <a:latin typeface="Tw Cen MT" panose="020B0602020104020603" pitchFamily="34" charset="0"/>
              <a:ea typeface="+mn-ea"/>
              <a:cs typeface="+mn-cs"/>
            </a:endParaRPr>
          </a:p>
          <a:p>
            <a:endParaRPr lang="en-GB" sz="2000" b="1" dirty="0">
              <a:solidFill>
                <a:srgbClr val="0070C0"/>
              </a:solidFill>
              <a:latin typeface="Tw Cen MT" panose="020B0602020104020603" pitchFamily="34" charset="0"/>
              <a:ea typeface="+mn-ea"/>
              <a:cs typeface="+mn-cs"/>
            </a:endParaRPr>
          </a:p>
          <a:p>
            <a:r>
              <a:rPr lang="en-US" altLang="ko-KR" sz="2800" b="1" dirty="0">
                <a:solidFill>
                  <a:srgbClr val="0070C0"/>
                </a:solidFill>
                <a:latin typeface="Tw Cen MT" panose="020B0602020104020603" pitchFamily="34" charset="0"/>
              </a:rPr>
              <a:t>Gerhard Adrian</a:t>
            </a:r>
          </a:p>
          <a:p>
            <a:r>
              <a:rPr lang="en-US" altLang="ko-KR" sz="2800" b="1" dirty="0">
                <a:solidFill>
                  <a:srgbClr val="0070C0"/>
                </a:solidFill>
                <a:latin typeface="Tw Cen MT" panose="020B0602020104020603" pitchFamily="34" charset="0"/>
              </a:rPr>
              <a:t>President of W</a:t>
            </a:r>
            <a:r>
              <a:rPr lang="en-BB" altLang="ko-KR" sz="2800" b="1" dirty="0">
                <a:solidFill>
                  <a:srgbClr val="0070C0"/>
                </a:solidFill>
                <a:latin typeface="Tw Cen MT" panose="020B0602020104020603" pitchFamily="34" charset="0"/>
              </a:rPr>
              <a:t>M</a:t>
            </a:r>
            <a:r>
              <a:rPr lang="en-US" altLang="ko-KR" sz="2800" b="1" dirty="0">
                <a:solidFill>
                  <a:srgbClr val="0070C0"/>
                </a:solidFill>
                <a:latin typeface="Tw Cen MT" panose="020B0602020104020603" pitchFamily="34" charset="0"/>
              </a:rPr>
              <a:t>O</a:t>
            </a:r>
            <a:endParaRPr lang="en-US" altLang="ko-KR" sz="2800" dirty="0">
              <a:solidFill>
                <a:srgbClr val="0070C0"/>
              </a:solidFill>
              <a:latin typeface="Tw Cen MT" panose="020B0602020104020603" pitchFamily="34" charset="0"/>
            </a:endParaRPr>
          </a:p>
        </p:txBody>
      </p:sp>
      <p:sp>
        <p:nvSpPr>
          <p:cNvPr id="2" name="Slide Number Placeholder 1">
            <a:extLst>
              <a:ext uri="{FF2B5EF4-FFF2-40B4-BE49-F238E27FC236}">
                <a16:creationId xmlns:a16="http://schemas.microsoft.com/office/drawing/2014/main" id="{CF23E96B-37E9-41E4-8982-E8243F2AAB73}"/>
              </a:ext>
            </a:extLst>
          </p:cNvPr>
          <p:cNvSpPr>
            <a:spLocks noGrp="1"/>
          </p:cNvSpPr>
          <p:nvPr>
            <p:ph type="sldNum" sz="quarter" idx="12"/>
          </p:nvPr>
        </p:nvSpPr>
        <p:spPr>
          <a:xfrm>
            <a:off x="8610600" y="6139782"/>
            <a:ext cx="2743200" cy="365125"/>
          </a:xfrm>
        </p:spPr>
        <p:txBody>
          <a:bodyPr/>
          <a:lstStyle/>
          <a:p>
            <a:fld id="{A4489FD0-501B-4C6F-9CB2-8996B7BF4EFE}" type="slidenum">
              <a:rPr lang="de-DE" sz="2400" smtClean="0">
                <a:latin typeface="+mj-lt"/>
              </a:rPr>
              <a:t>1</a:t>
            </a:fld>
            <a:endParaRPr lang="de-DE" sz="2400">
              <a:latin typeface="+mj-lt"/>
            </a:endParaRPr>
          </a:p>
        </p:txBody>
      </p:sp>
      <p:sp>
        <p:nvSpPr>
          <p:cNvPr id="4" name="TextBox 3">
            <a:extLst>
              <a:ext uri="{FF2B5EF4-FFF2-40B4-BE49-F238E27FC236}">
                <a16:creationId xmlns:a16="http://schemas.microsoft.com/office/drawing/2014/main" id="{CADB7A90-266F-4F89-869C-1ADA5A5516A8}"/>
              </a:ext>
            </a:extLst>
          </p:cNvPr>
          <p:cNvSpPr txBox="1"/>
          <p:nvPr/>
        </p:nvSpPr>
        <p:spPr>
          <a:xfrm>
            <a:off x="4571561" y="351499"/>
            <a:ext cx="7268617" cy="1200329"/>
          </a:xfrm>
          <a:prstGeom prst="rect">
            <a:avLst/>
          </a:prstGeom>
          <a:noFill/>
        </p:spPr>
        <p:txBody>
          <a:bodyPr wrap="square" rtlCol="0">
            <a:spAutoFit/>
          </a:bodyPr>
          <a:lstStyle/>
          <a:p>
            <a:pPr algn="r"/>
            <a:r>
              <a:rPr lang="en-US" sz="2400" b="1" dirty="0">
                <a:solidFill>
                  <a:srgbClr val="0070C0"/>
                </a:solidFill>
                <a:latin typeface="Tw Cen MT" panose="020B0602020104020603" pitchFamily="34" charset="0"/>
                <a:cs typeface="Calibri" panose="020F0502020204030204" pitchFamily="34" charset="0"/>
              </a:rPr>
              <a:t>Third High-Level Session of </a:t>
            </a:r>
          </a:p>
          <a:p>
            <a:pPr algn="r"/>
            <a:r>
              <a:rPr lang="en-US" sz="2400" b="1" dirty="0">
                <a:solidFill>
                  <a:srgbClr val="0070C0"/>
                </a:solidFill>
                <a:latin typeface="Tw Cen MT" panose="020B0602020104020603" pitchFamily="34" charset="0"/>
                <a:cs typeface="Calibri" panose="020F0502020204030204" pitchFamily="34" charset="0"/>
              </a:rPr>
              <a:t>the Open Consultative Platform (OCP-HL-3)</a:t>
            </a:r>
            <a:br>
              <a:rPr lang="en-US" sz="2400" b="1" dirty="0">
                <a:solidFill>
                  <a:srgbClr val="0070C0"/>
                </a:solidFill>
                <a:latin typeface="Tw Cen MT" panose="020B0602020104020603" pitchFamily="34" charset="0"/>
                <a:cs typeface="Calibri" panose="020F0502020204030204" pitchFamily="34" charset="0"/>
              </a:rPr>
            </a:br>
            <a:r>
              <a:rPr lang="en-US" sz="2400" b="1" dirty="0">
                <a:solidFill>
                  <a:srgbClr val="0070C0"/>
                </a:solidFill>
                <a:latin typeface="Tw Cen MT" panose="020B0602020104020603" pitchFamily="34" charset="0"/>
                <a:cs typeface="Calibri" panose="020F0502020204030204" pitchFamily="34" charset="0"/>
              </a:rPr>
              <a:t>20 June 2022 </a:t>
            </a:r>
          </a:p>
        </p:txBody>
      </p:sp>
      <p:pic>
        <p:nvPicPr>
          <p:cNvPr id="5" name="Picture 4">
            <a:extLst>
              <a:ext uri="{FF2B5EF4-FFF2-40B4-BE49-F238E27FC236}">
                <a16:creationId xmlns:a16="http://schemas.microsoft.com/office/drawing/2014/main" id="{8E60F51C-73EE-4B3A-A379-100BC745D821}"/>
              </a:ext>
            </a:extLst>
          </p:cNvPr>
          <p:cNvPicPr>
            <a:picLocks noChangeAspect="1"/>
          </p:cNvPicPr>
          <p:nvPr/>
        </p:nvPicPr>
        <p:blipFill rotWithShape="1">
          <a:blip r:embed="rId3"/>
          <a:srcRect l="34120" t="14459" r="35140" b="4609"/>
          <a:stretch/>
        </p:blipFill>
        <p:spPr>
          <a:xfrm>
            <a:off x="535672" y="1551828"/>
            <a:ext cx="3013026" cy="4296928"/>
          </a:xfrm>
          <a:prstGeom prst="rect">
            <a:avLst/>
          </a:prstGeom>
        </p:spPr>
      </p:pic>
    </p:spTree>
    <p:extLst>
      <p:ext uri="{BB962C8B-B14F-4D97-AF65-F5344CB8AC3E}">
        <p14:creationId xmlns:p14="http://schemas.microsoft.com/office/powerpoint/2010/main" val="11996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654423-08ED-4840-981E-A78E62F0B897}"/>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w Cen MT" panose="020B0602020104020603" pitchFamily="34" charset="0"/>
              </a:rPr>
              <a:t>Conclusions</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(6/6)</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Human resources and leadership</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F657F-FF6B-437E-9028-981248F62C18}"/>
              </a:ext>
            </a:extLst>
          </p:cNvPr>
          <p:cNvSpPr>
            <a:spLocks noGrp="1"/>
          </p:cNvSpPr>
          <p:nvPr>
            <p:ph idx="1"/>
          </p:nvPr>
        </p:nvSpPr>
        <p:spPr>
          <a:xfrm>
            <a:off x="4447308" y="591344"/>
            <a:ext cx="6906491" cy="5585619"/>
          </a:xfrm>
        </p:spPr>
        <p:txBody>
          <a:bodyPr anchor="ctr">
            <a:normAutofit/>
          </a:bodyPr>
          <a:lstStyle/>
          <a:p>
            <a:pPr>
              <a:spcBef>
                <a:spcPts val="2200"/>
              </a:spcBef>
            </a:pPr>
            <a:r>
              <a:rPr lang="en-US" sz="2400" dirty="0">
                <a:latin typeface="Tw Cen MT" panose="020B0602020104020603" pitchFamily="34" charset="0"/>
              </a:rPr>
              <a:t>Leadership, talent management, skills development, equality and diversity are essential aspects in human resources strategies. </a:t>
            </a:r>
          </a:p>
          <a:p>
            <a:pPr>
              <a:spcBef>
                <a:spcPts val="2200"/>
              </a:spcBef>
            </a:pPr>
            <a:r>
              <a:rPr lang="en-US" sz="2400" dirty="0">
                <a:latin typeface="Tw Cen MT" panose="020B0602020104020603" pitchFamily="34" charset="0"/>
              </a:rPr>
              <a:t>Investment in the skills required to effectively leverage partnerships is becoming increasingly important.</a:t>
            </a:r>
          </a:p>
          <a:p>
            <a:pPr>
              <a:spcBef>
                <a:spcPts val="2200"/>
              </a:spcBef>
            </a:pPr>
            <a:r>
              <a:rPr lang="en-US" sz="2400" dirty="0">
                <a:latin typeface="Tw Cen MT" panose="020B0602020104020603" pitchFamily="34" charset="0"/>
              </a:rPr>
              <a:t>NMS Director career development planning should account for the challenging role of coordinating with all national stakeholders.</a:t>
            </a:r>
          </a:p>
        </p:txBody>
      </p:sp>
      <p:sp>
        <p:nvSpPr>
          <p:cNvPr id="4" name="Slide Number Placeholder 3">
            <a:extLst>
              <a:ext uri="{FF2B5EF4-FFF2-40B4-BE49-F238E27FC236}">
                <a16:creationId xmlns:a16="http://schemas.microsoft.com/office/drawing/2014/main" id="{53A93D14-4BF2-48B9-97DA-3D13A91E6397}"/>
              </a:ext>
            </a:extLst>
          </p:cNvPr>
          <p:cNvSpPr>
            <a:spLocks noGrp="1"/>
          </p:cNvSpPr>
          <p:nvPr>
            <p:ph type="sldNum" sz="quarter" idx="12"/>
          </p:nvPr>
        </p:nvSpPr>
        <p:spPr>
          <a:xfrm>
            <a:off x="9541564" y="6356350"/>
            <a:ext cx="1812235" cy="365125"/>
          </a:xfrm>
        </p:spPr>
        <p:txBody>
          <a:bodyPr>
            <a:normAutofit/>
          </a:bodyPr>
          <a:lstStyle/>
          <a:p>
            <a:pPr>
              <a:spcAft>
                <a:spcPts val="600"/>
              </a:spcAft>
            </a:pPr>
            <a:fld id="{83394408-21FA-46DB-8D0F-1BDC2042774C}" type="slidenum">
              <a:rPr lang="en-US" smtClean="0"/>
              <a:pPr>
                <a:spcAft>
                  <a:spcPts val="600"/>
                </a:spcAft>
              </a:pPr>
              <a:t>10</a:t>
            </a:fld>
            <a:endParaRPr lang="en-US"/>
          </a:p>
        </p:txBody>
      </p:sp>
    </p:spTree>
    <p:extLst>
      <p:ext uri="{BB962C8B-B14F-4D97-AF65-F5344CB8AC3E}">
        <p14:creationId xmlns:p14="http://schemas.microsoft.com/office/powerpoint/2010/main" val="2574923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7ED3-EF1B-45D1-8533-2A2DB19592E8}"/>
              </a:ext>
            </a:extLst>
          </p:cNvPr>
          <p:cNvSpPr>
            <a:spLocks noGrp="1"/>
          </p:cNvSpPr>
          <p:nvPr>
            <p:ph type="title"/>
          </p:nvPr>
        </p:nvSpPr>
        <p:spPr>
          <a:xfrm>
            <a:off x="1774658" y="-1587"/>
            <a:ext cx="8642684" cy="1152144"/>
          </a:xfrm>
        </p:spPr>
        <p:txBody>
          <a:bodyPr vert="horz" lIns="91440" tIns="45720" rIns="91440" bIns="45720" rtlCol="0" anchor="ctr">
            <a:normAutofit/>
          </a:bodyPr>
          <a:lstStyle/>
          <a:p>
            <a:r>
              <a:rPr lang="en-US" sz="3600" dirty="0">
                <a:solidFill>
                  <a:srgbClr val="0070C0"/>
                </a:solidFill>
                <a:latin typeface="Tw Cen MT" panose="020B0602020104020603" pitchFamily="34" charset="0"/>
              </a:rPr>
              <a:t>WHERE is it available?</a:t>
            </a:r>
            <a:endParaRPr lang="en-US" sz="3200" dirty="0">
              <a:solidFill>
                <a:srgbClr val="0070C0"/>
              </a:solidFill>
              <a:latin typeface="Tw Cen MT" panose="020B0602020104020603" pitchFamily="34" charset="0"/>
            </a:endParaRPr>
          </a:p>
        </p:txBody>
      </p:sp>
      <p:sp>
        <p:nvSpPr>
          <p:cNvPr id="3" name="Content Placeholder 2">
            <a:extLst>
              <a:ext uri="{FF2B5EF4-FFF2-40B4-BE49-F238E27FC236}">
                <a16:creationId xmlns:a16="http://schemas.microsoft.com/office/drawing/2014/main" id="{05C23A80-FEF8-4B0D-8374-4966C67D28AB}"/>
              </a:ext>
            </a:extLst>
          </p:cNvPr>
          <p:cNvSpPr>
            <a:spLocks noGrp="1"/>
          </p:cNvSpPr>
          <p:nvPr>
            <p:ph idx="1"/>
          </p:nvPr>
        </p:nvSpPr>
        <p:spPr>
          <a:xfrm>
            <a:off x="1055370" y="1261855"/>
            <a:ext cx="9829800" cy="5432805"/>
          </a:xfrm>
        </p:spPr>
        <p:txBody>
          <a:bodyPr vert="horz" lIns="91440" tIns="45720" rIns="91440" bIns="45720" rtlCol="0">
            <a:normAutofit/>
          </a:bodyPr>
          <a:lstStyle/>
          <a:p>
            <a:endParaRPr lang="en-US" dirty="0">
              <a:latin typeface="Tw Cen MT" panose="020B0602020104020603" pitchFamily="34" charset="0"/>
            </a:endParaRPr>
          </a:p>
          <a:p>
            <a:r>
              <a:rPr lang="en-US" dirty="0">
                <a:latin typeface="Tw Cen MT" panose="020B0602020104020603" pitchFamily="34" charset="0"/>
              </a:rPr>
              <a:t>WP#2 is available at </a:t>
            </a:r>
            <a:r>
              <a:rPr lang="en-US" dirty="0">
                <a:latin typeface="Tw Cen MT" panose="020B0602020104020603" pitchFamily="34" charset="0"/>
                <a:hlinkClick r:id="rId3"/>
              </a:rPr>
              <a:t>WMO Library</a:t>
            </a:r>
            <a:r>
              <a:rPr lang="en-US" dirty="0">
                <a:latin typeface="Tw Cen MT" panose="020B0602020104020603" pitchFamily="34" charset="0"/>
              </a:rPr>
              <a:t> online as WMO-No. 1294.  </a:t>
            </a:r>
          </a:p>
          <a:p>
            <a:r>
              <a:rPr lang="en-BB" b="1" dirty="0">
                <a:latin typeface="Tw Cen MT" panose="020B0602020104020603" pitchFamily="34" charset="0"/>
                <a:cs typeface="Calibri" panose="020F0502020204030204" pitchFamily="34" charset="0"/>
              </a:rPr>
              <a:t>Original </a:t>
            </a:r>
            <a:r>
              <a:rPr lang="en-US" b="1" dirty="0">
                <a:latin typeface="Tw Cen MT" panose="020B0602020104020603" pitchFamily="34" charset="0"/>
                <a:cs typeface="Calibri" panose="020F0502020204030204" pitchFamily="34" charset="0"/>
              </a:rPr>
              <a:t>written </a:t>
            </a:r>
            <a:r>
              <a:rPr lang="en-BB" b="1" dirty="0">
                <a:latin typeface="Tw Cen MT" panose="020B0602020104020603" pitchFamily="34" charset="0"/>
                <a:cs typeface="Calibri" panose="020F0502020204030204" pitchFamily="34" charset="0"/>
              </a:rPr>
              <a:t>contributions </a:t>
            </a:r>
            <a:r>
              <a:rPr lang="en-US" b="1" dirty="0">
                <a:latin typeface="Tw Cen MT" panose="020B0602020104020603" pitchFamily="34" charset="0"/>
                <a:cs typeface="Calibri" panose="020F0502020204030204" pitchFamily="34" charset="0"/>
              </a:rPr>
              <a:t>are also</a:t>
            </a:r>
            <a:r>
              <a:rPr lang="en-BB" b="1" dirty="0">
                <a:latin typeface="Tw Cen MT" panose="020B0602020104020603" pitchFamily="34" charset="0"/>
                <a:cs typeface="Calibri" panose="020F0502020204030204" pitchFamily="34" charset="0"/>
              </a:rPr>
              <a:t> </a:t>
            </a:r>
            <a:r>
              <a:rPr lang="en-US" b="1" dirty="0">
                <a:latin typeface="Tw Cen MT" panose="020B0602020104020603" pitchFamily="34" charset="0"/>
                <a:cs typeface="Calibri" panose="020F0502020204030204" pitchFamily="34" charset="0"/>
              </a:rPr>
              <a:t>p</a:t>
            </a:r>
            <a:r>
              <a:rPr lang="en-BB" b="1" dirty="0">
                <a:latin typeface="Tw Cen MT" panose="020B0602020104020603" pitchFamily="34" charset="0"/>
                <a:cs typeface="Calibri" panose="020F0502020204030204" pitchFamily="34" charset="0"/>
              </a:rPr>
              <a:t>u</a:t>
            </a:r>
            <a:r>
              <a:rPr lang="en-US" b="1" dirty="0">
                <a:latin typeface="Tw Cen MT" panose="020B0602020104020603" pitchFamily="34" charset="0"/>
                <a:cs typeface="Calibri" panose="020F0502020204030204" pitchFamily="34" charset="0"/>
              </a:rPr>
              <a:t>b</a:t>
            </a:r>
            <a:r>
              <a:rPr lang="en-BB" b="1" dirty="0">
                <a:latin typeface="Tw Cen MT" panose="020B0602020104020603" pitchFamily="34" charset="0"/>
                <a:cs typeface="Calibri" panose="020F0502020204030204" pitchFamily="34" charset="0"/>
              </a:rPr>
              <a:t>l</a:t>
            </a:r>
            <a:r>
              <a:rPr lang="en-US" b="1" dirty="0">
                <a:latin typeface="Tw Cen MT" panose="020B0602020104020603" pitchFamily="34" charset="0"/>
                <a:cs typeface="Calibri" panose="020F0502020204030204" pitchFamily="34" charset="0"/>
              </a:rPr>
              <a:t>i</a:t>
            </a:r>
            <a:r>
              <a:rPr lang="en-BB" b="1" dirty="0">
                <a:latin typeface="Tw Cen MT" panose="020B0602020104020603" pitchFamily="34" charset="0"/>
                <a:cs typeface="Calibri" panose="020F0502020204030204" pitchFamily="34" charset="0"/>
              </a:rPr>
              <a:t>s</a:t>
            </a:r>
            <a:r>
              <a:rPr lang="en-US" b="1" dirty="0">
                <a:latin typeface="Tw Cen MT" panose="020B0602020104020603" pitchFamily="34" charset="0"/>
                <a:cs typeface="Calibri" panose="020F0502020204030204" pitchFamily="34" charset="0"/>
              </a:rPr>
              <a:t>h</a:t>
            </a:r>
            <a:r>
              <a:rPr lang="en-BB" b="1" dirty="0">
                <a:latin typeface="Tw Cen MT" panose="020B0602020104020603" pitchFamily="34" charset="0"/>
                <a:cs typeface="Calibri" panose="020F0502020204030204" pitchFamily="34" charset="0"/>
              </a:rPr>
              <a:t>e</a:t>
            </a:r>
            <a:r>
              <a:rPr lang="en-US" b="1" dirty="0">
                <a:latin typeface="Tw Cen MT" panose="020B0602020104020603" pitchFamily="34" charset="0"/>
                <a:cs typeface="Calibri" panose="020F0502020204030204" pitchFamily="34" charset="0"/>
              </a:rPr>
              <a:t>d</a:t>
            </a:r>
            <a:r>
              <a:rPr lang="en-BB" b="1" dirty="0">
                <a:latin typeface="Tw Cen MT" panose="020B0602020104020603" pitchFamily="34" charset="0"/>
                <a:cs typeface="Calibri" panose="020F0502020204030204" pitchFamily="34" charset="0"/>
              </a:rPr>
              <a:t> </a:t>
            </a:r>
            <a:r>
              <a:rPr lang="en-US" dirty="0">
                <a:latin typeface="Tw Cen MT" panose="020B0602020104020603" pitchFamily="34" charset="0"/>
                <a:cs typeface="Calibri" panose="020F0502020204030204" pitchFamily="34" charset="0"/>
              </a:rPr>
              <a:t>as Annex/</a:t>
            </a:r>
            <a:r>
              <a:rPr lang="en-US" i="1" dirty="0">
                <a:latin typeface="Tw Cen MT" panose="020B0602020104020603" pitchFamily="34" charset="0"/>
                <a:cs typeface="Calibri" panose="020F0502020204030204" pitchFamily="34" charset="0"/>
                <a:hlinkClick r:id="rId4"/>
              </a:rPr>
              <a:t>Part II – </a:t>
            </a:r>
            <a:r>
              <a:rPr lang="en-US" altLang="ja-JP" i="1" dirty="0">
                <a:latin typeface="Tw Cen MT" panose="020B0602020104020603" pitchFamily="34" charset="0"/>
                <a:cs typeface="Calibri" panose="020F0502020204030204" pitchFamily="34" charset="0"/>
                <a:hlinkClick r:id="rId4"/>
              </a:rPr>
              <a:t>Original inputs to White Paper #2</a:t>
            </a:r>
            <a:r>
              <a:rPr lang="en-US" dirty="0">
                <a:latin typeface="Tw Cen MT" panose="020B0602020104020603" pitchFamily="34" charset="0"/>
                <a:cs typeface="Calibri" panose="020F0502020204030204" pitchFamily="34" charset="0"/>
              </a:rPr>
              <a:t> j</a:t>
            </a:r>
            <a:r>
              <a:rPr lang="en-BB" dirty="0">
                <a:latin typeface="Tw Cen MT" panose="020B0602020104020603" pitchFamily="34" charset="0"/>
                <a:cs typeface="Calibri" panose="020F0502020204030204" pitchFamily="34" charset="0"/>
              </a:rPr>
              <a:t>u</a:t>
            </a:r>
            <a:r>
              <a:rPr lang="en-US" dirty="0">
                <a:latin typeface="Tw Cen MT" panose="020B0602020104020603" pitchFamily="34" charset="0"/>
                <a:cs typeface="Calibri" panose="020F0502020204030204" pitchFamily="34" charset="0"/>
              </a:rPr>
              <a:t>s</a:t>
            </a:r>
            <a:r>
              <a:rPr lang="en-BB" dirty="0">
                <a:latin typeface="Tw Cen MT" panose="020B0602020104020603" pitchFamily="34" charset="0"/>
                <a:cs typeface="Calibri" panose="020F0502020204030204" pitchFamily="34" charset="0"/>
              </a:rPr>
              <a:t>t as in the case o</a:t>
            </a:r>
            <a:r>
              <a:rPr lang="en-US" dirty="0">
                <a:latin typeface="Tw Cen MT" panose="020B0602020104020603" pitchFamily="34" charset="0"/>
                <a:cs typeface="Calibri" panose="020F0502020204030204" pitchFamily="34" charset="0"/>
              </a:rPr>
              <a:t>f</a:t>
            </a:r>
            <a:r>
              <a:rPr lang="en-BB" dirty="0">
                <a:latin typeface="Tw Cen MT" panose="020B0602020104020603" pitchFamily="34" charset="0"/>
                <a:cs typeface="Calibri" panose="020F0502020204030204" pitchFamily="34" charset="0"/>
              </a:rPr>
              <a:t> </a:t>
            </a:r>
            <a:r>
              <a:rPr lang="en-US" dirty="0">
                <a:latin typeface="Tw Cen MT" panose="020B0602020104020603" pitchFamily="34" charset="0"/>
                <a:cs typeface="Calibri" panose="020F0502020204030204" pitchFamily="34" charset="0"/>
              </a:rPr>
              <a:t>W</a:t>
            </a:r>
            <a:r>
              <a:rPr lang="en-BB" dirty="0">
                <a:latin typeface="Tw Cen MT" panose="020B0602020104020603" pitchFamily="34" charset="0"/>
                <a:cs typeface="Calibri" panose="020F0502020204030204" pitchFamily="34" charset="0"/>
              </a:rPr>
              <a:t>h</a:t>
            </a:r>
            <a:r>
              <a:rPr lang="en-US" dirty="0">
                <a:latin typeface="Tw Cen MT" panose="020B0602020104020603" pitchFamily="34" charset="0"/>
                <a:cs typeface="Calibri" panose="020F0502020204030204" pitchFamily="34" charset="0"/>
              </a:rPr>
              <a:t>i</a:t>
            </a:r>
            <a:r>
              <a:rPr lang="en-BB" dirty="0">
                <a:latin typeface="Tw Cen MT" panose="020B0602020104020603" pitchFamily="34" charset="0"/>
                <a:cs typeface="Calibri" panose="020F0502020204030204" pitchFamily="34" charset="0"/>
              </a:rPr>
              <a:t>t</a:t>
            </a:r>
            <a:r>
              <a:rPr lang="en-US" dirty="0">
                <a:latin typeface="Tw Cen MT" panose="020B0602020104020603" pitchFamily="34" charset="0"/>
                <a:cs typeface="Calibri" panose="020F0502020204030204" pitchFamily="34" charset="0"/>
              </a:rPr>
              <a:t>e</a:t>
            </a:r>
            <a:r>
              <a:rPr lang="en-BB" dirty="0">
                <a:latin typeface="Tw Cen MT" panose="020B0602020104020603" pitchFamily="34" charset="0"/>
                <a:cs typeface="Calibri" panose="020F0502020204030204" pitchFamily="34" charset="0"/>
              </a:rPr>
              <a:t> </a:t>
            </a:r>
            <a:r>
              <a:rPr lang="en-US" dirty="0">
                <a:latin typeface="Tw Cen MT" panose="020B0602020104020603" pitchFamily="34" charset="0"/>
                <a:cs typeface="Calibri" panose="020F0502020204030204" pitchFamily="34" charset="0"/>
              </a:rPr>
              <a:t>P</a:t>
            </a:r>
            <a:r>
              <a:rPr lang="en-BB" dirty="0">
                <a:latin typeface="Tw Cen MT" panose="020B0602020104020603" pitchFamily="34" charset="0"/>
                <a:cs typeface="Calibri" panose="020F0502020204030204" pitchFamily="34" charset="0"/>
              </a:rPr>
              <a:t>a</a:t>
            </a:r>
            <a:r>
              <a:rPr lang="en-US" dirty="0">
                <a:latin typeface="Tw Cen MT" panose="020B0602020104020603" pitchFamily="34" charset="0"/>
                <a:cs typeface="Calibri" panose="020F0502020204030204" pitchFamily="34" charset="0"/>
              </a:rPr>
              <a:t>p</a:t>
            </a:r>
            <a:r>
              <a:rPr lang="en-BB" dirty="0">
                <a:latin typeface="Tw Cen MT" panose="020B0602020104020603" pitchFamily="34" charset="0"/>
                <a:cs typeface="Calibri" panose="020F0502020204030204" pitchFamily="34" charset="0"/>
              </a:rPr>
              <a:t>e</a:t>
            </a:r>
            <a:r>
              <a:rPr lang="en-US" dirty="0">
                <a:latin typeface="Tw Cen MT" panose="020B0602020104020603" pitchFamily="34" charset="0"/>
                <a:cs typeface="Calibri" panose="020F0502020204030204" pitchFamily="34" charset="0"/>
              </a:rPr>
              <a:t>r</a:t>
            </a:r>
            <a:r>
              <a:rPr lang="en-BB" dirty="0">
                <a:latin typeface="Tw Cen MT" panose="020B0602020104020603" pitchFamily="34" charset="0"/>
                <a:cs typeface="Calibri" panose="020F0502020204030204" pitchFamily="34" charset="0"/>
              </a:rPr>
              <a:t> #</a:t>
            </a:r>
            <a:r>
              <a:rPr lang="en-US" dirty="0">
                <a:latin typeface="Tw Cen MT" panose="020B0602020104020603" pitchFamily="34" charset="0"/>
                <a:cs typeface="Calibri" panose="020F0502020204030204" pitchFamily="34" charset="0"/>
              </a:rPr>
              <a:t>1</a:t>
            </a:r>
            <a:r>
              <a:rPr lang="en-BB" dirty="0">
                <a:latin typeface="Tw Cen MT" panose="020B0602020104020603" pitchFamily="34" charset="0"/>
                <a:cs typeface="Calibri" panose="020F0502020204030204" pitchFamily="34" charset="0"/>
              </a:rPr>
              <a:t> (</a:t>
            </a:r>
            <a:r>
              <a:rPr lang="en-US" dirty="0">
                <a:latin typeface="Tw Cen MT" panose="020B0602020104020603" pitchFamily="34" charset="0"/>
                <a:cs typeface="Calibri" panose="020F0502020204030204" pitchFamily="34" charset="0"/>
                <a:hlinkClick r:id="rId5"/>
              </a:rPr>
              <a:t>WMO-Pub No. 1263</a:t>
            </a:r>
            <a:r>
              <a:rPr lang="en-US" dirty="0">
                <a:latin typeface="Tw Cen MT" panose="020B0602020104020603" pitchFamily="34" charset="0"/>
                <a:cs typeface="Calibri" panose="020F0502020204030204" pitchFamily="34" charset="0"/>
              </a:rPr>
              <a:t>).</a:t>
            </a:r>
          </a:p>
          <a:p>
            <a:endParaRPr lang="en-BB" dirty="0">
              <a:latin typeface="Tw Cen MT" panose="020B0602020104020603" pitchFamily="34" charset="0"/>
            </a:endParaRPr>
          </a:p>
          <a:p>
            <a:endParaRPr lang="en-US" dirty="0">
              <a:latin typeface="Tw Cen MT" panose="020B0602020104020603" pitchFamily="34" charset="0"/>
            </a:endParaRPr>
          </a:p>
          <a:p>
            <a:endParaRPr lang="en-BB" dirty="0">
              <a:latin typeface="Tw Cen MT" panose="020B0602020104020603" pitchFamily="34" charset="0"/>
            </a:endParaRPr>
          </a:p>
          <a:p>
            <a:endParaRPr lang="en-US" dirty="0">
              <a:latin typeface="Tw Cen MT" panose="020B0602020104020603" pitchFamily="34" charset="0"/>
            </a:endParaRPr>
          </a:p>
        </p:txBody>
      </p:sp>
      <p:sp>
        <p:nvSpPr>
          <p:cNvPr id="6" name="Slide Number Placeholder 1">
            <a:extLst>
              <a:ext uri="{FF2B5EF4-FFF2-40B4-BE49-F238E27FC236}">
                <a16:creationId xmlns:a16="http://schemas.microsoft.com/office/drawing/2014/main" id="{195590A2-A060-4323-87B3-DE4CF89F0696}"/>
              </a:ext>
            </a:extLst>
          </p:cNvPr>
          <p:cNvSpPr>
            <a:spLocks noGrp="1"/>
          </p:cNvSpPr>
          <p:nvPr>
            <p:ph type="sldNum" sz="quarter" idx="12"/>
          </p:nvPr>
        </p:nvSpPr>
        <p:spPr>
          <a:xfrm>
            <a:off x="8610600" y="6186708"/>
            <a:ext cx="2743200" cy="365125"/>
          </a:xfrm>
        </p:spPr>
        <p:txBody>
          <a:bodyPr/>
          <a:lstStyle/>
          <a:p>
            <a:fld id="{A4489FD0-501B-4C6F-9CB2-8996B7BF4EFE}" type="slidenum">
              <a:rPr lang="de-DE" sz="2400" smtClean="0"/>
              <a:t>11</a:t>
            </a:fld>
            <a:endParaRPr lang="de-DE" sz="2400" dirty="0"/>
          </a:p>
        </p:txBody>
      </p:sp>
    </p:spTree>
    <p:extLst>
      <p:ext uri="{BB962C8B-B14F-4D97-AF65-F5344CB8AC3E}">
        <p14:creationId xmlns:p14="http://schemas.microsoft.com/office/powerpoint/2010/main" val="2173906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2">
            <a:extLst>
              <a:ext uri="{FF2B5EF4-FFF2-40B4-BE49-F238E27FC236}">
                <a16:creationId xmlns:a16="http://schemas.microsoft.com/office/drawing/2014/main" id="{F61243E9-5BDF-463A-8A88-7B8A732F23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30" r="10630"/>
          <a:stretch/>
        </p:blipFill>
        <p:spPr bwMode="auto">
          <a:xfrm>
            <a:off x="2306037" y="2435394"/>
            <a:ext cx="1317265" cy="1646581"/>
          </a:xfrm>
          <a:prstGeom prst="rect">
            <a:avLst/>
          </a:prstGeom>
        </p:spPr>
      </p:pic>
      <p:pic>
        <p:nvPicPr>
          <p:cNvPr id="4" name="Picture 3" descr="A person with a beard and glasses&#10;&#10;Description automatically generated with low confidence">
            <a:extLst>
              <a:ext uri="{FF2B5EF4-FFF2-40B4-BE49-F238E27FC236}">
                <a16:creationId xmlns:a16="http://schemas.microsoft.com/office/drawing/2014/main" id="{1FF767B8-7834-42AB-B1B5-F1D07112D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645" y="927105"/>
            <a:ext cx="1275177" cy="1632196"/>
          </a:xfrm>
          <a:prstGeom prst="rect">
            <a:avLst/>
          </a:prstGeom>
        </p:spPr>
      </p:pic>
      <p:pic>
        <p:nvPicPr>
          <p:cNvPr id="23" name="Picture 59">
            <a:extLst>
              <a:ext uri="{FF2B5EF4-FFF2-40B4-BE49-F238E27FC236}">
                <a16:creationId xmlns:a16="http://schemas.microsoft.com/office/drawing/2014/main" id="{722A0A45-C11D-4B37-A720-718470E5B8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014" r="14014"/>
          <a:stretch/>
        </p:blipFill>
        <p:spPr bwMode="auto">
          <a:xfrm>
            <a:off x="5900604" y="930441"/>
            <a:ext cx="1769155" cy="1573680"/>
          </a:xfrm>
          <a:prstGeom prst="rect">
            <a:avLst/>
          </a:prstGeom>
        </p:spPr>
      </p:pic>
      <p:sp>
        <p:nvSpPr>
          <p:cNvPr id="19" name="TextBox 18">
            <a:extLst>
              <a:ext uri="{FF2B5EF4-FFF2-40B4-BE49-F238E27FC236}">
                <a16:creationId xmlns:a16="http://schemas.microsoft.com/office/drawing/2014/main" id="{BB4C1FCD-EB91-4DE4-8058-666BE826409B}"/>
              </a:ext>
            </a:extLst>
          </p:cNvPr>
          <p:cNvSpPr txBox="1"/>
          <p:nvPr/>
        </p:nvSpPr>
        <p:spPr>
          <a:xfrm>
            <a:off x="1247423" y="6364081"/>
            <a:ext cx="9697155" cy="415498"/>
          </a:xfrm>
          <a:prstGeom prst="rect">
            <a:avLst/>
          </a:prstGeom>
          <a:noFill/>
        </p:spPr>
        <p:txBody>
          <a:bodyPr wrap="square" rtlCol="0">
            <a:spAutoFit/>
          </a:bodyPr>
          <a:lstStyle/>
          <a:p>
            <a:pPr algn="ctr"/>
            <a:r>
              <a:rPr lang="en-GB" sz="2100" dirty="0">
                <a:solidFill>
                  <a:srgbClr val="5D7373"/>
                </a:solidFill>
                <a:latin typeface="Tw Cen MT" panose="020B0602020104020603" pitchFamily="34" charset="0"/>
                <a:hlinkClick r:id="rId6"/>
              </a:rPr>
              <a:t>https://public.wmo.int/ppe</a:t>
            </a:r>
            <a:r>
              <a:rPr lang="en-GB" sz="2100" dirty="0">
                <a:solidFill>
                  <a:srgbClr val="5D7373"/>
                </a:solidFill>
                <a:latin typeface="Tw Cen MT" panose="020B0602020104020603" pitchFamily="34" charset="0"/>
              </a:rPr>
              <a:t> </a:t>
            </a:r>
            <a:r>
              <a:rPr lang="en-BB" sz="2100" dirty="0">
                <a:solidFill>
                  <a:srgbClr val="5D7373"/>
                </a:solidFill>
                <a:latin typeface="Tw Cen MT" panose="020B0602020104020603" pitchFamily="34" charset="0"/>
              </a:rPr>
              <a:t>and </a:t>
            </a:r>
            <a:r>
              <a:rPr lang="en-US" sz="2100" dirty="0">
                <a:solidFill>
                  <a:srgbClr val="5D7373"/>
                </a:solidFill>
                <a:latin typeface="Tw Cen MT" panose="020B0602020104020603" pitchFamily="34" charset="0"/>
                <a:hlinkClick r:id="rId7"/>
              </a:rPr>
              <a:t>https://ppe-openplatform.wmo.int/</a:t>
            </a:r>
            <a:endParaRPr lang="en-US" sz="2100" dirty="0">
              <a:solidFill>
                <a:srgbClr val="5D7373"/>
              </a:solidFill>
              <a:latin typeface="Tw Cen MT" panose="020B0602020104020603" pitchFamily="34" charset="0"/>
            </a:endParaRPr>
          </a:p>
        </p:txBody>
      </p:sp>
      <p:sp>
        <p:nvSpPr>
          <p:cNvPr id="14" name="TextBox 13">
            <a:extLst>
              <a:ext uri="{FF2B5EF4-FFF2-40B4-BE49-F238E27FC236}">
                <a16:creationId xmlns:a16="http://schemas.microsoft.com/office/drawing/2014/main" id="{E779099B-FC07-3044-BFEE-EF1C96E0FA80}"/>
              </a:ext>
            </a:extLst>
          </p:cNvPr>
          <p:cNvSpPr txBox="1"/>
          <p:nvPr/>
        </p:nvSpPr>
        <p:spPr>
          <a:xfrm>
            <a:off x="3091544" y="5782346"/>
            <a:ext cx="6008913" cy="523220"/>
          </a:xfrm>
          <a:prstGeom prst="rect">
            <a:avLst/>
          </a:prstGeom>
          <a:noFill/>
        </p:spPr>
        <p:txBody>
          <a:bodyPr wrap="square" rtlCol="0">
            <a:spAutoFit/>
          </a:bodyPr>
          <a:lstStyle/>
          <a:p>
            <a:pPr algn="ctr"/>
            <a:r>
              <a:rPr lang="en-US" sz="2800" b="1" dirty="0">
                <a:solidFill>
                  <a:srgbClr val="0070C0"/>
                </a:solidFill>
                <a:latin typeface="Tw Cen MT" panose="020B0602020104020603" pitchFamily="34" charset="0"/>
              </a:rPr>
              <a:t>THANK YOU</a:t>
            </a:r>
          </a:p>
        </p:txBody>
      </p:sp>
      <p:sp>
        <p:nvSpPr>
          <p:cNvPr id="2" name="Slide Number Placeholder 1">
            <a:extLst>
              <a:ext uri="{FF2B5EF4-FFF2-40B4-BE49-F238E27FC236}">
                <a16:creationId xmlns:a16="http://schemas.microsoft.com/office/drawing/2014/main" id="{921CD624-121A-4196-AB87-477B6D5CFCEC}"/>
              </a:ext>
            </a:extLst>
          </p:cNvPr>
          <p:cNvSpPr>
            <a:spLocks noGrp="1"/>
          </p:cNvSpPr>
          <p:nvPr>
            <p:ph type="sldNum" sz="quarter" idx="12"/>
          </p:nvPr>
        </p:nvSpPr>
        <p:spPr>
          <a:xfrm>
            <a:off x="8610600" y="6066392"/>
            <a:ext cx="2743200" cy="365125"/>
          </a:xfrm>
        </p:spPr>
        <p:txBody>
          <a:bodyPr/>
          <a:lstStyle/>
          <a:p>
            <a:fld id="{A4489FD0-501B-4C6F-9CB2-8996B7BF4EFE}" type="slidenum">
              <a:rPr lang="de-DE" sz="2400" smtClean="0">
                <a:latin typeface="+mj-lt"/>
              </a:rPr>
              <a:t>12</a:t>
            </a:fld>
            <a:endParaRPr lang="de-DE" sz="2400">
              <a:latin typeface="+mj-lt"/>
            </a:endParaRPr>
          </a:p>
        </p:txBody>
      </p:sp>
      <p:pic>
        <p:nvPicPr>
          <p:cNvPr id="6" name="Picture 20">
            <a:extLst>
              <a:ext uri="{FF2B5EF4-FFF2-40B4-BE49-F238E27FC236}">
                <a16:creationId xmlns:a16="http://schemas.microsoft.com/office/drawing/2014/main" id="{BFD64DC3-FE1A-4D28-BA6B-B91863E29E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8036" t="595" r="376" b="-595"/>
          <a:stretch/>
        </p:blipFill>
        <p:spPr bwMode="auto">
          <a:xfrm>
            <a:off x="2308984" y="930441"/>
            <a:ext cx="1258944" cy="1573680"/>
          </a:xfrm>
          <a:prstGeom prst="rect">
            <a:avLst/>
          </a:prstGeom>
        </p:spPr>
      </p:pic>
      <p:pic>
        <p:nvPicPr>
          <p:cNvPr id="7" name="Picture 30">
            <a:extLst>
              <a:ext uri="{FF2B5EF4-FFF2-40B4-BE49-F238E27FC236}">
                <a16:creationId xmlns:a16="http://schemas.microsoft.com/office/drawing/2014/main" id="{E5FC07C5-00B8-4621-8BE7-E206BD1E589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690" t="26506" r="7864" b="2066"/>
          <a:stretch/>
        </p:blipFill>
        <p:spPr bwMode="auto">
          <a:xfrm>
            <a:off x="4826872" y="937807"/>
            <a:ext cx="1253051" cy="1566314"/>
          </a:xfrm>
          <a:prstGeom prst="rect">
            <a:avLst/>
          </a:prstGeom>
        </p:spPr>
      </p:pic>
      <p:pic>
        <p:nvPicPr>
          <p:cNvPr id="9" name="Picture 53">
            <a:extLst>
              <a:ext uri="{FF2B5EF4-FFF2-40B4-BE49-F238E27FC236}">
                <a16:creationId xmlns:a16="http://schemas.microsoft.com/office/drawing/2014/main" id="{37FC8077-8D11-4CC5-8877-0120CA4F2CB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5325" t="962" r="24311" b="-962"/>
          <a:stretch/>
        </p:blipFill>
        <p:spPr bwMode="auto">
          <a:xfrm>
            <a:off x="3567459" y="2508294"/>
            <a:ext cx="1305756" cy="1632195"/>
          </a:xfrm>
          <a:prstGeom prst="rect">
            <a:avLst/>
          </a:prstGeom>
        </p:spPr>
      </p:pic>
      <p:pic>
        <p:nvPicPr>
          <p:cNvPr id="10" name="Picture 54">
            <a:extLst>
              <a:ext uri="{FF2B5EF4-FFF2-40B4-BE49-F238E27FC236}">
                <a16:creationId xmlns:a16="http://schemas.microsoft.com/office/drawing/2014/main" id="{BF004722-3BE0-4053-9BEC-8425C8097DA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9533" r="9533"/>
          <a:stretch/>
        </p:blipFill>
        <p:spPr bwMode="auto">
          <a:xfrm>
            <a:off x="4830010" y="2508296"/>
            <a:ext cx="1258943" cy="1573679"/>
          </a:xfrm>
          <a:prstGeom prst="rect">
            <a:avLst/>
          </a:prstGeom>
        </p:spPr>
      </p:pic>
      <p:pic>
        <p:nvPicPr>
          <p:cNvPr id="11" name="Picture 55">
            <a:extLst>
              <a:ext uri="{FF2B5EF4-FFF2-40B4-BE49-F238E27FC236}">
                <a16:creationId xmlns:a16="http://schemas.microsoft.com/office/drawing/2014/main" id="{AF5A7A73-7BBA-4F9A-9218-517FFDE5C56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7723" r="7723"/>
          <a:stretch/>
        </p:blipFill>
        <p:spPr bwMode="auto">
          <a:xfrm>
            <a:off x="1052970" y="4086098"/>
            <a:ext cx="1258944" cy="1573680"/>
          </a:xfrm>
          <a:prstGeom prst="rect">
            <a:avLst/>
          </a:prstGeom>
        </p:spPr>
      </p:pic>
      <p:pic>
        <p:nvPicPr>
          <p:cNvPr id="12" name="Picture 56">
            <a:extLst>
              <a:ext uri="{FF2B5EF4-FFF2-40B4-BE49-F238E27FC236}">
                <a16:creationId xmlns:a16="http://schemas.microsoft.com/office/drawing/2014/main" id="{412F6BB0-E7C7-4F47-B9B6-9AC08B74416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0467" r="10467"/>
          <a:stretch/>
        </p:blipFill>
        <p:spPr bwMode="auto">
          <a:xfrm>
            <a:off x="2315317" y="4086098"/>
            <a:ext cx="1258944" cy="1573680"/>
          </a:xfrm>
          <a:prstGeom prst="rect">
            <a:avLst/>
          </a:prstGeom>
        </p:spPr>
      </p:pic>
      <p:pic>
        <p:nvPicPr>
          <p:cNvPr id="13" name="Picture 57">
            <a:extLst>
              <a:ext uri="{FF2B5EF4-FFF2-40B4-BE49-F238E27FC236}">
                <a16:creationId xmlns:a16="http://schemas.microsoft.com/office/drawing/2014/main" id="{8219126E-4D2E-4AC4-98E6-B9941B64CB8D}"/>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0000" r="10000"/>
          <a:stretch/>
        </p:blipFill>
        <p:spPr bwMode="auto">
          <a:xfrm>
            <a:off x="3575009" y="4086098"/>
            <a:ext cx="1258944" cy="1573680"/>
          </a:xfrm>
          <a:prstGeom prst="rect">
            <a:avLst/>
          </a:prstGeom>
        </p:spPr>
      </p:pic>
      <p:pic>
        <p:nvPicPr>
          <p:cNvPr id="15" name="Picture 58">
            <a:extLst>
              <a:ext uri="{FF2B5EF4-FFF2-40B4-BE49-F238E27FC236}">
                <a16:creationId xmlns:a16="http://schemas.microsoft.com/office/drawing/2014/main" id="{CBE91798-5565-43AD-A312-E660E4B5E5EA}"/>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000" r="10000"/>
          <a:stretch/>
        </p:blipFill>
        <p:spPr bwMode="auto">
          <a:xfrm>
            <a:off x="4837093" y="4086100"/>
            <a:ext cx="1258942" cy="1573678"/>
          </a:xfrm>
          <a:prstGeom prst="rect">
            <a:avLst/>
          </a:prstGeom>
        </p:spPr>
      </p:pic>
      <p:sp>
        <p:nvSpPr>
          <p:cNvPr id="16" name="Rectangle 16">
            <a:extLst>
              <a:ext uri="{FF2B5EF4-FFF2-40B4-BE49-F238E27FC236}">
                <a16:creationId xmlns:a16="http://schemas.microsoft.com/office/drawing/2014/main" id="{93020F01-4E5E-4B5D-9B20-790AC95DFF53}"/>
              </a:ext>
            </a:extLst>
          </p:cNvPr>
          <p:cNvSpPr>
            <a:spLocks noChangeAspect="1" noChangeArrowheads="1"/>
          </p:cNvSpPr>
          <p:nvPr/>
        </p:nvSpPr>
        <p:spPr bwMode="auto">
          <a:xfrm>
            <a:off x="-1382548" y="3416550"/>
            <a:ext cx="134303" cy="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470" tIns="33236" rIns="66470" bIns="33236" numCol="1" anchor="ctr" anchorCtr="0" compatLnSpc="1">
            <a:prstTxWarp prst="textNoShape">
              <a:avLst/>
            </a:prstTxWarp>
            <a:spAutoFit/>
          </a:bodyPr>
          <a:lstStyle/>
          <a:p>
            <a:endParaRPr lang="en-CH" sz="1309"/>
          </a:p>
        </p:txBody>
      </p:sp>
      <p:sp>
        <p:nvSpPr>
          <p:cNvPr id="17" name="Rectangle 17">
            <a:extLst>
              <a:ext uri="{FF2B5EF4-FFF2-40B4-BE49-F238E27FC236}">
                <a16:creationId xmlns:a16="http://schemas.microsoft.com/office/drawing/2014/main" id="{1592D8F6-04D6-4783-9E04-B7DA5AC109F7}"/>
              </a:ext>
            </a:extLst>
          </p:cNvPr>
          <p:cNvSpPr>
            <a:spLocks noChangeAspect="1" noChangeArrowheads="1"/>
          </p:cNvSpPr>
          <p:nvPr/>
        </p:nvSpPr>
        <p:spPr bwMode="auto">
          <a:xfrm>
            <a:off x="-1382548" y="4365131"/>
            <a:ext cx="134303" cy="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470" tIns="33236" rIns="66470" bIns="33236" numCol="1" anchor="ctr" anchorCtr="0" compatLnSpc="1">
            <a:prstTxWarp prst="textNoShape">
              <a:avLst/>
            </a:prstTxWarp>
            <a:spAutoFit/>
          </a:bodyPr>
          <a:lstStyle/>
          <a:p>
            <a:endParaRPr lang="en-CH" sz="1309"/>
          </a:p>
        </p:txBody>
      </p:sp>
      <p:sp>
        <p:nvSpPr>
          <p:cNvPr id="18" name="Rectangle 18">
            <a:extLst>
              <a:ext uri="{FF2B5EF4-FFF2-40B4-BE49-F238E27FC236}">
                <a16:creationId xmlns:a16="http://schemas.microsoft.com/office/drawing/2014/main" id="{B43E2E1E-8B0C-4866-BD65-E5DFA2629070}"/>
              </a:ext>
            </a:extLst>
          </p:cNvPr>
          <p:cNvSpPr>
            <a:spLocks noChangeAspect="1" noChangeArrowheads="1"/>
          </p:cNvSpPr>
          <p:nvPr/>
        </p:nvSpPr>
        <p:spPr bwMode="auto">
          <a:xfrm>
            <a:off x="-1382548" y="5140612"/>
            <a:ext cx="134303" cy="2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470" tIns="33236" rIns="66470" bIns="33236" numCol="1" anchor="ctr" anchorCtr="0" compatLnSpc="1">
            <a:prstTxWarp prst="textNoShape">
              <a:avLst/>
            </a:prstTxWarp>
            <a:spAutoFit/>
          </a:bodyPr>
          <a:lstStyle/>
          <a:p>
            <a:endParaRPr lang="en-CH" sz="1309"/>
          </a:p>
        </p:txBody>
      </p:sp>
      <p:pic>
        <p:nvPicPr>
          <p:cNvPr id="20" name="Picture 19">
            <a:extLst>
              <a:ext uri="{FF2B5EF4-FFF2-40B4-BE49-F238E27FC236}">
                <a16:creationId xmlns:a16="http://schemas.microsoft.com/office/drawing/2014/main" id="{44AC58BE-574A-424E-887D-2F30B7FAAD56}"/>
              </a:ext>
            </a:extLst>
          </p:cNvPr>
          <p:cNvPicPr>
            <a:picLocks noChangeAspect="1"/>
          </p:cNvPicPr>
          <p:nvPr/>
        </p:nvPicPr>
        <p:blipFill rotWithShape="1">
          <a:blip r:embed="rId16">
            <a:extLst>
              <a:ext uri="{28A0092B-C50C-407E-A947-70E740481C1C}">
                <a14:useLocalDpi xmlns:a14="http://schemas.microsoft.com/office/drawing/2010/main" val="0"/>
              </a:ext>
            </a:extLst>
          </a:blip>
          <a:srcRect l="17143" r="29249"/>
          <a:stretch/>
        </p:blipFill>
        <p:spPr>
          <a:xfrm>
            <a:off x="1050040" y="930441"/>
            <a:ext cx="1258944" cy="1573680"/>
          </a:xfrm>
          <a:prstGeom prst="rect">
            <a:avLst/>
          </a:prstGeom>
          <a:solidFill>
            <a:schemeClr val="bg1"/>
          </a:solidFill>
        </p:spPr>
      </p:pic>
      <p:pic>
        <p:nvPicPr>
          <p:cNvPr id="21" name="Picture 34">
            <a:extLst>
              <a:ext uri="{FF2B5EF4-FFF2-40B4-BE49-F238E27FC236}">
                <a16:creationId xmlns:a16="http://schemas.microsoft.com/office/drawing/2014/main" id="{B6FC2944-C296-4F2D-9D00-AC1F798F3B7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962" r="962"/>
          <a:stretch/>
        </p:blipFill>
        <p:spPr bwMode="auto">
          <a:xfrm>
            <a:off x="1050040" y="2508295"/>
            <a:ext cx="1258944" cy="1573680"/>
          </a:xfrm>
          <a:prstGeom prst="rect">
            <a:avLst/>
          </a:prstGeom>
        </p:spPr>
      </p:pic>
      <p:pic>
        <p:nvPicPr>
          <p:cNvPr id="22" name="Picture 21">
            <a:extLst>
              <a:ext uri="{FF2B5EF4-FFF2-40B4-BE49-F238E27FC236}">
                <a16:creationId xmlns:a16="http://schemas.microsoft.com/office/drawing/2014/main" id="{7D79C370-2504-4781-8AFD-AD53B1EB964F}"/>
              </a:ext>
            </a:extLst>
          </p:cNvPr>
          <p:cNvPicPr>
            <a:picLocks noChangeAspect="1"/>
          </p:cNvPicPr>
          <p:nvPr/>
        </p:nvPicPr>
        <p:blipFill rotWithShape="1">
          <a:blip r:embed="rId18">
            <a:extLst>
              <a:ext uri="{28A0092B-C50C-407E-A947-70E740481C1C}">
                <a14:useLocalDpi xmlns:a14="http://schemas.microsoft.com/office/drawing/2010/main" val="0"/>
              </a:ext>
            </a:extLst>
          </a:blip>
          <a:srcRect t="3125" b="3125"/>
          <a:stretch/>
        </p:blipFill>
        <p:spPr bwMode="auto">
          <a:xfrm>
            <a:off x="9882012" y="930443"/>
            <a:ext cx="1258942" cy="1573678"/>
          </a:xfrm>
          <a:prstGeom prst="rect">
            <a:avLst/>
          </a:prstGeom>
        </p:spPr>
      </p:pic>
      <p:pic>
        <p:nvPicPr>
          <p:cNvPr id="24" name="Picture 60">
            <a:extLst>
              <a:ext uri="{FF2B5EF4-FFF2-40B4-BE49-F238E27FC236}">
                <a16:creationId xmlns:a16="http://schemas.microsoft.com/office/drawing/2014/main" id="{45F75109-18BA-4BF1-9A90-D58070727641}"/>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t="3606" b="3606"/>
          <a:stretch/>
        </p:blipFill>
        <p:spPr bwMode="auto">
          <a:xfrm>
            <a:off x="7363276" y="930442"/>
            <a:ext cx="1258943" cy="1573679"/>
          </a:xfrm>
          <a:prstGeom prst="rect">
            <a:avLst/>
          </a:prstGeom>
        </p:spPr>
      </p:pic>
      <p:pic>
        <p:nvPicPr>
          <p:cNvPr id="25" name="Picture 61">
            <a:extLst>
              <a:ext uri="{FF2B5EF4-FFF2-40B4-BE49-F238E27FC236}">
                <a16:creationId xmlns:a16="http://schemas.microsoft.com/office/drawing/2014/main" id="{1E51C3D1-D038-4BF7-98E9-2EE188D3706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23265" r="23265"/>
          <a:stretch/>
        </p:blipFill>
        <p:spPr bwMode="auto">
          <a:xfrm>
            <a:off x="8623069" y="930442"/>
            <a:ext cx="1258943" cy="1573679"/>
          </a:xfrm>
          <a:prstGeom prst="rect">
            <a:avLst/>
          </a:prstGeom>
        </p:spPr>
      </p:pic>
      <p:pic>
        <p:nvPicPr>
          <p:cNvPr id="26" name="Picture 25">
            <a:extLst>
              <a:ext uri="{FF2B5EF4-FFF2-40B4-BE49-F238E27FC236}">
                <a16:creationId xmlns:a16="http://schemas.microsoft.com/office/drawing/2014/main" id="{D10F4540-CF33-428C-9437-02A3BD9CC87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t="8107" b="8107"/>
          <a:stretch/>
        </p:blipFill>
        <p:spPr bwMode="auto">
          <a:xfrm>
            <a:off x="6093723" y="2511979"/>
            <a:ext cx="1255997" cy="1569996"/>
          </a:xfrm>
          <a:prstGeom prst="rect">
            <a:avLst/>
          </a:prstGeom>
        </p:spPr>
      </p:pic>
      <p:pic>
        <p:nvPicPr>
          <p:cNvPr id="27" name="Picture 26">
            <a:extLst>
              <a:ext uri="{FF2B5EF4-FFF2-40B4-BE49-F238E27FC236}">
                <a16:creationId xmlns:a16="http://schemas.microsoft.com/office/drawing/2014/main" id="{975FE5A9-7053-401B-BFB0-07AB189B18B1}"/>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t="721" b="721"/>
          <a:stretch/>
        </p:blipFill>
        <p:spPr bwMode="auto">
          <a:xfrm>
            <a:off x="7358735" y="2511979"/>
            <a:ext cx="1255997" cy="1569996"/>
          </a:xfrm>
          <a:prstGeom prst="rect">
            <a:avLst/>
          </a:prstGeom>
        </p:spPr>
      </p:pic>
      <p:pic>
        <p:nvPicPr>
          <p:cNvPr id="28" name="Picture 27">
            <a:extLst>
              <a:ext uri="{FF2B5EF4-FFF2-40B4-BE49-F238E27FC236}">
                <a16:creationId xmlns:a16="http://schemas.microsoft.com/office/drawing/2014/main" id="{002F1C71-8A08-4E8D-B7EF-68BD822E4B12}"/>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l="4585" r="4585"/>
          <a:stretch/>
        </p:blipFill>
        <p:spPr bwMode="auto">
          <a:xfrm>
            <a:off x="8623134" y="2511979"/>
            <a:ext cx="1255997" cy="1569996"/>
          </a:xfrm>
          <a:prstGeom prst="rect">
            <a:avLst/>
          </a:prstGeom>
        </p:spPr>
      </p:pic>
      <p:pic>
        <p:nvPicPr>
          <p:cNvPr id="29" name="Picture 28">
            <a:extLst>
              <a:ext uri="{FF2B5EF4-FFF2-40B4-BE49-F238E27FC236}">
                <a16:creationId xmlns:a16="http://schemas.microsoft.com/office/drawing/2014/main" id="{3110C6FC-1B7E-4E8A-ACA6-A879C9E847DC}"/>
              </a:ext>
            </a:extLst>
          </p:cNvPr>
          <p:cNvPicPr>
            <a:picLocks noChangeAspect="1"/>
          </p:cNvPicPr>
          <p:nvPr/>
        </p:nvPicPr>
        <p:blipFill rotWithShape="1">
          <a:blip r:embed="rId24">
            <a:extLst>
              <a:ext uri="{28A0092B-C50C-407E-A947-70E740481C1C}">
                <a14:useLocalDpi xmlns:a14="http://schemas.microsoft.com/office/drawing/2010/main" val="0"/>
              </a:ext>
            </a:extLst>
          </a:blip>
          <a:srcRect t="3202" b="3202"/>
          <a:stretch/>
        </p:blipFill>
        <p:spPr bwMode="auto">
          <a:xfrm>
            <a:off x="9880686" y="2511980"/>
            <a:ext cx="1255996" cy="1569995"/>
          </a:xfrm>
          <a:prstGeom prst="rect">
            <a:avLst/>
          </a:prstGeom>
        </p:spPr>
      </p:pic>
      <p:pic>
        <p:nvPicPr>
          <p:cNvPr id="30" name="Picture 29">
            <a:extLst>
              <a:ext uri="{FF2B5EF4-FFF2-40B4-BE49-F238E27FC236}">
                <a16:creationId xmlns:a16="http://schemas.microsoft.com/office/drawing/2014/main" id="{F1A53FAA-92C7-44FF-86E6-CDBBEE9F12D2}"/>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3778" r="3778"/>
          <a:stretch/>
        </p:blipFill>
        <p:spPr bwMode="auto">
          <a:xfrm>
            <a:off x="6100239" y="4089782"/>
            <a:ext cx="1255997" cy="1569996"/>
          </a:xfrm>
          <a:prstGeom prst="rect">
            <a:avLst/>
          </a:prstGeom>
        </p:spPr>
      </p:pic>
      <p:pic>
        <p:nvPicPr>
          <p:cNvPr id="31" name="Picture 30">
            <a:extLst>
              <a:ext uri="{FF2B5EF4-FFF2-40B4-BE49-F238E27FC236}">
                <a16:creationId xmlns:a16="http://schemas.microsoft.com/office/drawing/2014/main" id="{0DF4DF6B-5E56-44E5-909D-6AE9C113240D}"/>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10000" r="10000"/>
          <a:stretch/>
        </p:blipFill>
        <p:spPr bwMode="auto">
          <a:xfrm>
            <a:off x="7361910" y="4089782"/>
            <a:ext cx="1255997" cy="1569996"/>
          </a:xfrm>
          <a:prstGeom prst="rect">
            <a:avLst/>
          </a:prstGeom>
        </p:spPr>
      </p:pic>
      <p:pic>
        <p:nvPicPr>
          <p:cNvPr id="32" name="Picture 31">
            <a:extLst>
              <a:ext uri="{FF2B5EF4-FFF2-40B4-BE49-F238E27FC236}">
                <a16:creationId xmlns:a16="http://schemas.microsoft.com/office/drawing/2014/main" id="{EC576CCC-B7F2-41BE-AC7F-E0DB7E4A9B70}"/>
              </a:ext>
            </a:extLst>
          </p:cNvPr>
          <p:cNvPicPr>
            <a:picLocks noChangeAspect="1"/>
          </p:cNvPicPr>
          <p:nvPr/>
        </p:nvPicPr>
        <p:blipFill rotWithShape="1">
          <a:blip r:embed="rId27">
            <a:extLst>
              <a:ext uri="{28A0092B-C50C-407E-A947-70E740481C1C}">
                <a14:useLocalDpi xmlns:a14="http://schemas.microsoft.com/office/drawing/2010/main" val="0"/>
              </a:ext>
            </a:extLst>
          </a:blip>
          <a:srcRect t="483" b="483"/>
          <a:stretch/>
        </p:blipFill>
        <p:spPr bwMode="auto">
          <a:xfrm>
            <a:off x="8623312" y="4089782"/>
            <a:ext cx="1255997" cy="1569996"/>
          </a:xfrm>
          <a:prstGeom prst="rect">
            <a:avLst/>
          </a:prstGeom>
        </p:spPr>
      </p:pic>
      <p:pic>
        <p:nvPicPr>
          <p:cNvPr id="33" name="Picture 32">
            <a:extLst>
              <a:ext uri="{FF2B5EF4-FFF2-40B4-BE49-F238E27FC236}">
                <a16:creationId xmlns:a16="http://schemas.microsoft.com/office/drawing/2014/main" id="{78D665E2-B3C4-4437-824B-F2F24C184BD4}"/>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l="10153" r="10153"/>
          <a:stretch/>
        </p:blipFill>
        <p:spPr bwMode="auto">
          <a:xfrm>
            <a:off x="9885277" y="4089783"/>
            <a:ext cx="1255996" cy="1569995"/>
          </a:xfrm>
          <a:prstGeom prst="rect">
            <a:avLst/>
          </a:prstGeom>
        </p:spPr>
      </p:pic>
    </p:spTree>
    <p:extLst>
      <p:ext uri="{BB962C8B-B14F-4D97-AF65-F5344CB8AC3E}">
        <p14:creationId xmlns:p14="http://schemas.microsoft.com/office/powerpoint/2010/main" val="377228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7ED3-EF1B-45D1-8533-2A2DB19592E8}"/>
              </a:ext>
            </a:extLst>
          </p:cNvPr>
          <p:cNvSpPr>
            <a:spLocks noGrp="1"/>
          </p:cNvSpPr>
          <p:nvPr>
            <p:ph type="title"/>
          </p:nvPr>
        </p:nvSpPr>
        <p:spPr>
          <a:xfrm>
            <a:off x="1981200" y="10445"/>
            <a:ext cx="8229600" cy="1152144"/>
          </a:xfrm>
        </p:spPr>
        <p:txBody>
          <a:bodyPr vert="horz" lIns="91440" tIns="45720" rIns="91440" bIns="45720" rtlCol="0" anchor="ctr">
            <a:normAutofit/>
          </a:bodyPr>
          <a:lstStyle/>
          <a:p>
            <a:r>
              <a:rPr lang="en-US" sz="3200" dirty="0">
                <a:solidFill>
                  <a:srgbClr val="0070C0"/>
                </a:solidFill>
                <a:latin typeface="Tw Cen MT" panose="020B0602020104020603" pitchFamily="34" charset="0"/>
              </a:rPr>
              <a:t>WMO OCP White Paper #2 </a:t>
            </a:r>
          </a:p>
        </p:txBody>
      </p:sp>
      <p:sp>
        <p:nvSpPr>
          <p:cNvPr id="3" name="Content Placeholder 2">
            <a:extLst>
              <a:ext uri="{FF2B5EF4-FFF2-40B4-BE49-F238E27FC236}">
                <a16:creationId xmlns:a16="http://schemas.microsoft.com/office/drawing/2014/main" id="{05C23A80-FEF8-4B0D-8374-4966C67D28AB}"/>
              </a:ext>
            </a:extLst>
          </p:cNvPr>
          <p:cNvSpPr>
            <a:spLocks noGrp="1"/>
          </p:cNvSpPr>
          <p:nvPr>
            <p:ph idx="1"/>
          </p:nvPr>
        </p:nvSpPr>
        <p:spPr>
          <a:xfrm>
            <a:off x="824981" y="1084168"/>
            <a:ext cx="11002061" cy="5679163"/>
          </a:xfrm>
        </p:spPr>
        <p:txBody>
          <a:bodyPr>
            <a:normAutofit/>
          </a:bodyPr>
          <a:lstStyle/>
          <a:p>
            <a:pPr marL="558900">
              <a:spcBef>
                <a:spcPts val="1272"/>
              </a:spcBef>
            </a:pPr>
            <a:r>
              <a:rPr lang="en-US" sz="2800" dirty="0">
                <a:latin typeface="Tw Cen MT" panose="020B0602020104020603" pitchFamily="34" charset="0"/>
              </a:rPr>
              <a:t>WP#2 addresses identified issues and challenges under the overarching question “</a:t>
            </a:r>
            <a:r>
              <a:rPr lang="en-US" sz="2800" dirty="0">
                <a:solidFill>
                  <a:srgbClr val="C00000"/>
                </a:solidFill>
                <a:latin typeface="Tw Cen MT" panose="020B0602020104020603" pitchFamily="34" charset="0"/>
              </a:rPr>
              <a:t>How do you see the NMSs in 2030?</a:t>
            </a:r>
            <a:r>
              <a:rPr lang="en-US" sz="2800" dirty="0">
                <a:latin typeface="Tw Cen MT" panose="020B0602020104020603" pitchFamily="34" charset="0"/>
              </a:rPr>
              <a:t>” and is a collective endeavor of more than 30 lead experts. </a:t>
            </a:r>
          </a:p>
          <a:p>
            <a:pPr marL="558900">
              <a:spcBef>
                <a:spcPts val="1272"/>
              </a:spcBef>
            </a:pPr>
            <a:r>
              <a:rPr lang="en-US" sz="2800" dirty="0">
                <a:latin typeface="Tw Cen MT" panose="020B0602020104020603" pitchFamily="34" charset="0"/>
              </a:rPr>
              <a:t>The objectives of WP#2: to inform key decisions on the future development of NMSs, consider risks, opportunities and scenarios, and enable better governance choices, </a:t>
            </a:r>
          </a:p>
          <a:p>
            <a:pPr marL="558900">
              <a:spcBef>
                <a:spcPts val="1272"/>
              </a:spcBef>
            </a:pPr>
            <a:r>
              <a:rPr lang="en-US" sz="2800" dirty="0">
                <a:latin typeface="Tw Cen MT" panose="020B0602020104020603" pitchFamily="34" charset="0"/>
              </a:rPr>
              <a:t>The conclusions will present key messages and recommendations derived from the comprehensive analysis of the evolving societal needs and observed trends in the technological and operational ecosystems in which NMSs operate.</a:t>
            </a:r>
            <a:endParaRPr lang="en-US" sz="2800" dirty="0"/>
          </a:p>
        </p:txBody>
      </p:sp>
      <p:sp>
        <p:nvSpPr>
          <p:cNvPr id="6" name="Slide Number Placeholder 1">
            <a:extLst>
              <a:ext uri="{FF2B5EF4-FFF2-40B4-BE49-F238E27FC236}">
                <a16:creationId xmlns:a16="http://schemas.microsoft.com/office/drawing/2014/main" id="{195590A2-A060-4323-87B3-DE4CF89F0696}"/>
              </a:ext>
            </a:extLst>
          </p:cNvPr>
          <p:cNvSpPr>
            <a:spLocks noGrp="1"/>
          </p:cNvSpPr>
          <p:nvPr>
            <p:ph type="sldNum" sz="quarter" idx="12"/>
          </p:nvPr>
        </p:nvSpPr>
        <p:spPr>
          <a:xfrm>
            <a:off x="8646696" y="6367179"/>
            <a:ext cx="2743200" cy="365125"/>
          </a:xfrm>
        </p:spPr>
        <p:txBody>
          <a:bodyPr/>
          <a:lstStyle/>
          <a:p>
            <a:fld id="{A4489FD0-501B-4C6F-9CB2-8996B7BF4EFE}" type="slidenum">
              <a:rPr lang="de-DE" sz="2400" smtClean="0"/>
              <a:t>2</a:t>
            </a:fld>
            <a:endParaRPr lang="de-DE" sz="2400" dirty="0"/>
          </a:p>
        </p:txBody>
      </p:sp>
    </p:spTree>
    <p:extLst>
      <p:ext uri="{BB962C8B-B14F-4D97-AF65-F5344CB8AC3E}">
        <p14:creationId xmlns:p14="http://schemas.microsoft.com/office/powerpoint/2010/main" val="320268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FEAFEBA-1170-4249-9064-802FD9ED5A93}"/>
              </a:ext>
            </a:extLst>
          </p:cNvPr>
          <p:cNvSpPr>
            <a:spLocks noGrp="1"/>
          </p:cNvSpPr>
          <p:nvPr>
            <p:ph type="sldNum" sz="quarter" idx="12"/>
          </p:nvPr>
        </p:nvSpPr>
        <p:spPr>
          <a:xfrm>
            <a:off x="8610600" y="6018266"/>
            <a:ext cx="2743200" cy="365125"/>
          </a:xfrm>
        </p:spPr>
        <p:txBody>
          <a:bodyPr/>
          <a:lstStyle/>
          <a:p>
            <a:fld id="{A4489FD0-501B-4C6F-9CB2-8996B7BF4EFE}" type="slidenum">
              <a:rPr lang="de-DE" sz="2400" smtClean="0">
                <a:latin typeface="+mj-lt"/>
              </a:rPr>
              <a:t>3</a:t>
            </a:fld>
            <a:endParaRPr lang="de-DE" sz="2400">
              <a:latin typeface="+mj-lt"/>
            </a:endParaRPr>
          </a:p>
        </p:txBody>
      </p:sp>
      <p:sp>
        <p:nvSpPr>
          <p:cNvPr id="21" name="Content Placeholder 2">
            <a:extLst>
              <a:ext uri="{FF2B5EF4-FFF2-40B4-BE49-F238E27FC236}">
                <a16:creationId xmlns:a16="http://schemas.microsoft.com/office/drawing/2014/main" id="{58E01424-CCAA-4DCB-8F43-DFDF3CB280F2}"/>
              </a:ext>
            </a:extLst>
          </p:cNvPr>
          <p:cNvSpPr txBox="1">
            <a:spLocks/>
          </p:cNvSpPr>
          <p:nvPr/>
        </p:nvSpPr>
        <p:spPr>
          <a:xfrm>
            <a:off x="1181099" y="1159498"/>
            <a:ext cx="9924047" cy="5199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latin typeface="Tw Cen MT" panose="020B0602020104020603" pitchFamily="34" charset="0"/>
              </a:rPr>
              <a:t>Lead Author</a:t>
            </a:r>
            <a:r>
              <a:rPr lang="en-US" sz="2400" dirty="0">
                <a:latin typeface="Tw Cen MT" panose="020B0602020104020603" pitchFamily="34" charset="0"/>
              </a:rPr>
              <a:t>: Gerhard Adrian </a:t>
            </a:r>
          </a:p>
          <a:p>
            <a:pPr marL="0" indent="0">
              <a:buFont typeface="Arial" panose="020B0604020202020204" pitchFamily="34" charset="0"/>
              <a:buNone/>
            </a:pPr>
            <a:endParaRPr lang="en-US" sz="2400" b="1" dirty="0">
              <a:latin typeface="Tw Cen MT" panose="020B0602020104020603" pitchFamily="34" charset="0"/>
            </a:endParaRPr>
          </a:p>
          <a:p>
            <a:pPr marL="0" indent="0">
              <a:buFont typeface="Arial" panose="020B0604020202020204" pitchFamily="34" charset="0"/>
              <a:buNone/>
            </a:pPr>
            <a:r>
              <a:rPr lang="en-US" sz="2400" b="1" dirty="0">
                <a:latin typeface="Tw Cen MT" panose="020B0602020104020603" pitchFamily="34" charset="0"/>
              </a:rPr>
              <a:t>Contributing Authors</a:t>
            </a:r>
            <a:r>
              <a:rPr lang="en-US" sz="2400" dirty="0">
                <a:latin typeface="Tw Cen MT" panose="020B0602020104020603" pitchFamily="34" charset="0"/>
              </a:rPr>
              <a:t>: Ishaam Abader, Klemen Bergant, Fabio Bernal, Jan Bester, Tom Copping, Penny Endersby, Phil Evans, Naoyuki Hasegawa, Stephen Hunt, Arlene Laing, Albert A.E. Martis, Elena </a:t>
            </a:r>
            <a:r>
              <a:rPr lang="en-US" sz="2400" dirty="0" err="1">
                <a:latin typeface="Tw Cen MT" panose="020B0602020104020603" pitchFamily="34" charset="0"/>
              </a:rPr>
              <a:t>Mateescu</a:t>
            </a:r>
            <a:r>
              <a:rPr lang="en-US" sz="2400" dirty="0">
                <a:latin typeface="Tw Cen MT" panose="020B0602020104020603" pitchFamily="34" charset="0"/>
              </a:rPr>
              <a:t>, Florence Rabier, Yuri Simonov, Roar Skålin, A.R. Subbiah, Ken Takahashi Guevara, Tran Hong Thai, Vladimir Tsirkunov, Louis W. Uccellini and Guotai Zhuang</a:t>
            </a:r>
          </a:p>
          <a:p>
            <a:pPr marL="0" indent="0">
              <a:buFont typeface="Arial" panose="020B0604020202020204" pitchFamily="34" charset="0"/>
              <a:buNone/>
            </a:pPr>
            <a:endParaRPr lang="en-US" sz="2400" b="1" dirty="0">
              <a:latin typeface="Tw Cen MT" panose="020B0602020104020603" pitchFamily="34" charset="0"/>
            </a:endParaRPr>
          </a:p>
          <a:p>
            <a:pPr marL="0" indent="0">
              <a:buFont typeface="Arial" panose="020B0604020202020204" pitchFamily="34" charset="0"/>
              <a:buNone/>
            </a:pPr>
            <a:r>
              <a:rPr lang="en-US" sz="2400" b="1" dirty="0">
                <a:latin typeface="Tw Cen MT" panose="020B0602020104020603" pitchFamily="34" charset="0"/>
              </a:rPr>
              <a:t>Reviewers</a:t>
            </a:r>
            <a:r>
              <a:rPr lang="en-US" sz="2400" dirty="0">
                <a:latin typeface="Tw Cen MT" panose="020B0602020104020603" pitchFamily="34" charset="0"/>
              </a:rPr>
              <a:t>: Gilbert Brunet, Yolanda González Hernández, Michel Jean, Agnes Lawrence Kijazi, Daouda Konate, Ian Lisk, Kornélia Radics, Andrea Celeste Saulo, Albert Klein Tank, Jay Wilson and John W. Zillman</a:t>
            </a:r>
          </a:p>
          <a:p>
            <a:pPr marL="0" indent="0">
              <a:buFont typeface="Arial" panose="020B0604020202020204" pitchFamily="34" charset="0"/>
              <a:buNone/>
            </a:pPr>
            <a:endParaRPr lang="en-US" sz="2400" dirty="0">
              <a:latin typeface="Tw Cen MT" panose="020B0602020104020603" pitchFamily="34" charset="0"/>
            </a:endParaRPr>
          </a:p>
        </p:txBody>
      </p:sp>
      <p:sp>
        <p:nvSpPr>
          <p:cNvPr id="8" name="Title 1">
            <a:extLst>
              <a:ext uri="{FF2B5EF4-FFF2-40B4-BE49-F238E27FC236}">
                <a16:creationId xmlns:a16="http://schemas.microsoft.com/office/drawing/2014/main" id="{54930573-0608-4C1F-AAC9-D822853BC024}"/>
              </a:ext>
            </a:extLst>
          </p:cNvPr>
          <p:cNvSpPr txBox="1">
            <a:spLocks/>
          </p:cNvSpPr>
          <p:nvPr/>
        </p:nvSpPr>
        <p:spPr>
          <a:xfrm>
            <a:off x="838200" y="4176"/>
            <a:ext cx="10515600" cy="11553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70C0"/>
                </a:solidFill>
                <a:latin typeface="Tw Cen MT" panose="020B0602020104020603" pitchFamily="34" charset="0"/>
              </a:rPr>
              <a:t>WP #2 Contributors</a:t>
            </a:r>
          </a:p>
        </p:txBody>
      </p:sp>
    </p:spTree>
    <p:extLst>
      <p:ext uri="{BB962C8B-B14F-4D97-AF65-F5344CB8AC3E}">
        <p14:creationId xmlns:p14="http://schemas.microsoft.com/office/powerpoint/2010/main" val="4061309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7ED3-EF1B-45D1-8533-2A2DB19592E8}"/>
              </a:ext>
            </a:extLst>
          </p:cNvPr>
          <p:cNvSpPr>
            <a:spLocks noGrp="1"/>
          </p:cNvSpPr>
          <p:nvPr>
            <p:ph type="title"/>
          </p:nvPr>
        </p:nvSpPr>
        <p:spPr>
          <a:xfrm>
            <a:off x="192505" y="94669"/>
            <a:ext cx="11706727" cy="1152144"/>
          </a:xfrm>
        </p:spPr>
        <p:txBody>
          <a:bodyPr vert="horz" lIns="91440" tIns="45720" rIns="91440" bIns="45720" rtlCol="0" anchor="ctr">
            <a:normAutofit/>
          </a:bodyPr>
          <a:lstStyle/>
          <a:p>
            <a:r>
              <a:rPr lang="en-US" sz="3200">
                <a:solidFill>
                  <a:srgbClr val="0070C0"/>
                </a:solidFill>
                <a:latin typeface="Tw Cen MT" panose="020B0602020104020603" pitchFamily="34" charset="0"/>
              </a:rPr>
              <a:t>WHAT? (2/2) – WMO OCP White Paper #2 </a:t>
            </a:r>
            <a:br>
              <a:rPr lang="en-US" sz="3200">
                <a:solidFill>
                  <a:srgbClr val="0070C0"/>
                </a:solidFill>
                <a:latin typeface="Tw Cen MT" panose="020B0602020104020603" pitchFamily="34" charset="0"/>
              </a:rPr>
            </a:br>
            <a:r>
              <a:rPr lang="en-US" sz="3200" b="1">
                <a:solidFill>
                  <a:srgbClr val="0070C0"/>
                </a:solidFill>
                <a:latin typeface="Tw Cen MT" panose="020B0602020104020603" pitchFamily="34" charset="0"/>
              </a:rPr>
              <a:t>Structure and Corresponding Questions</a:t>
            </a:r>
          </a:p>
        </p:txBody>
      </p:sp>
      <p:sp>
        <p:nvSpPr>
          <p:cNvPr id="3" name="Content Placeholder 2">
            <a:extLst>
              <a:ext uri="{FF2B5EF4-FFF2-40B4-BE49-F238E27FC236}">
                <a16:creationId xmlns:a16="http://schemas.microsoft.com/office/drawing/2014/main" id="{05C23A80-FEF8-4B0D-8374-4966C67D28AB}"/>
              </a:ext>
            </a:extLst>
          </p:cNvPr>
          <p:cNvSpPr>
            <a:spLocks noGrp="1"/>
          </p:cNvSpPr>
          <p:nvPr>
            <p:ph idx="1"/>
          </p:nvPr>
        </p:nvSpPr>
        <p:spPr>
          <a:xfrm>
            <a:off x="928434" y="1299153"/>
            <a:ext cx="10970798" cy="4978497"/>
          </a:xfrm>
        </p:spPr>
        <p:txBody>
          <a:bodyPr>
            <a:normAutofit lnSpcReduction="10000"/>
          </a:bodyPr>
          <a:lstStyle/>
          <a:p>
            <a:pPr marL="0" indent="0">
              <a:buNone/>
            </a:pPr>
            <a:r>
              <a:rPr lang="en-US" sz="2800" b="1" dirty="0">
                <a:latin typeface="Tw Cen MT" panose="020B0602020104020603" pitchFamily="34" charset="0"/>
              </a:rPr>
              <a:t>Executive Summary</a:t>
            </a:r>
          </a:p>
          <a:p>
            <a:pPr marL="514350" indent="-514350">
              <a:buFont typeface="+mj-lt"/>
              <a:buAutoNum type="arabicPeriod"/>
            </a:pPr>
            <a:r>
              <a:rPr lang="en-US" sz="2800" b="1" dirty="0">
                <a:latin typeface="Tw Cen MT" panose="020B0602020104020603" pitchFamily="34" charset="0"/>
              </a:rPr>
              <a:t>Introduction </a:t>
            </a:r>
          </a:p>
          <a:p>
            <a:pPr marL="514350" indent="-514350">
              <a:buFont typeface="+mj-lt"/>
              <a:buAutoNum type="arabicPeriod"/>
            </a:pPr>
            <a:r>
              <a:rPr lang="en-US" sz="2800" b="1" dirty="0">
                <a:latin typeface="Tw Cen MT" panose="020B0602020104020603" pitchFamily="34" charset="0"/>
              </a:rPr>
              <a:t>Historical Perspective</a:t>
            </a:r>
          </a:p>
          <a:p>
            <a:pPr marL="514350" indent="-514350">
              <a:buFont typeface="+mj-lt"/>
              <a:buAutoNum type="arabicPeriod"/>
            </a:pPr>
            <a:r>
              <a:rPr lang="en-US" sz="2800" b="1" dirty="0">
                <a:latin typeface="Tw Cen MT" panose="020B0602020104020603" pitchFamily="34" charset="0"/>
              </a:rPr>
              <a:t>Current landscape and baseline</a:t>
            </a:r>
            <a:endParaRPr lang="en-BB" sz="2800" b="1" dirty="0">
              <a:latin typeface="Tw Cen MT" panose="020B0602020104020603" pitchFamily="34" charset="0"/>
            </a:endParaRPr>
          </a:p>
          <a:p>
            <a:pPr marL="514350" indent="-514350">
              <a:buFont typeface="+mj-lt"/>
              <a:buAutoNum type="arabicPeriod"/>
            </a:pPr>
            <a:r>
              <a:rPr lang="en-US" sz="2800" b="1" dirty="0">
                <a:latin typeface="Tw Cen MT" panose="020B0602020104020603" pitchFamily="34" charset="0"/>
              </a:rPr>
              <a:t>Evolving role and operation of National Meteorological or Hydrometeorological Services</a:t>
            </a:r>
          </a:p>
          <a:p>
            <a:pPr marL="514350" indent="-514350">
              <a:buFont typeface="+mj-lt"/>
              <a:buAutoNum type="arabicPeriod"/>
            </a:pPr>
            <a:r>
              <a:rPr lang="en-US" sz="2800" b="1" dirty="0">
                <a:latin typeface="Tw Cen MT" panose="020B0602020104020603" pitchFamily="34" charset="0"/>
              </a:rPr>
              <a:t>Cooperation and engagement with stakeholders</a:t>
            </a:r>
          </a:p>
          <a:p>
            <a:pPr marL="514350" indent="-514350">
              <a:buFont typeface="+mj-lt"/>
              <a:buAutoNum type="arabicPeriod"/>
            </a:pPr>
            <a:r>
              <a:rPr lang="en-US" sz="2800" b="1" dirty="0">
                <a:latin typeface="Tw Cen MT" panose="020B0602020104020603" pitchFamily="34" charset="0"/>
              </a:rPr>
              <a:t>Evolving development of human resources</a:t>
            </a:r>
          </a:p>
          <a:p>
            <a:pPr marL="514350" indent="-514350">
              <a:buFont typeface="+mj-lt"/>
              <a:buAutoNum type="arabicPeriod"/>
            </a:pPr>
            <a:r>
              <a:rPr lang="en-US" sz="2800" b="1" dirty="0">
                <a:latin typeface="Tw Cen MT" panose="020B0602020104020603" pitchFamily="34" charset="0"/>
              </a:rPr>
              <a:t>Vision of the future</a:t>
            </a:r>
          </a:p>
          <a:p>
            <a:pPr marL="514350" indent="-514350">
              <a:buFont typeface="+mj-lt"/>
              <a:buAutoNum type="arabicPeriod"/>
            </a:pPr>
            <a:r>
              <a:rPr lang="en-US" sz="2800" b="1" dirty="0">
                <a:latin typeface="Tw Cen MT" panose="020B0602020104020603" pitchFamily="34" charset="0"/>
              </a:rPr>
              <a:t>Conclusions </a:t>
            </a:r>
            <a:endParaRPr lang="en-BB" sz="2800" b="1" dirty="0">
              <a:latin typeface="Tw Cen MT" panose="020B0602020104020603" pitchFamily="34" charset="0"/>
            </a:endParaRPr>
          </a:p>
          <a:p>
            <a:endParaRPr lang="en-US" sz="2800" dirty="0"/>
          </a:p>
        </p:txBody>
      </p:sp>
      <p:sp>
        <p:nvSpPr>
          <p:cNvPr id="6" name="Slide Number Placeholder 1">
            <a:extLst>
              <a:ext uri="{FF2B5EF4-FFF2-40B4-BE49-F238E27FC236}">
                <a16:creationId xmlns:a16="http://schemas.microsoft.com/office/drawing/2014/main" id="{195590A2-A060-4323-87B3-DE4CF89F0696}"/>
              </a:ext>
            </a:extLst>
          </p:cNvPr>
          <p:cNvSpPr>
            <a:spLocks noGrp="1"/>
          </p:cNvSpPr>
          <p:nvPr>
            <p:ph type="sldNum" sz="quarter" idx="12"/>
          </p:nvPr>
        </p:nvSpPr>
        <p:spPr>
          <a:xfrm>
            <a:off x="8610600" y="6282959"/>
            <a:ext cx="2743200" cy="365125"/>
          </a:xfrm>
        </p:spPr>
        <p:txBody>
          <a:bodyPr/>
          <a:lstStyle/>
          <a:p>
            <a:fld id="{A4489FD0-501B-4C6F-9CB2-8996B7BF4EFE}" type="slidenum">
              <a:rPr lang="de-DE" sz="2400" smtClean="0"/>
              <a:t>4</a:t>
            </a:fld>
            <a:endParaRPr lang="de-DE" sz="2400"/>
          </a:p>
        </p:txBody>
      </p:sp>
    </p:spTree>
    <p:extLst>
      <p:ext uri="{BB962C8B-B14F-4D97-AF65-F5344CB8AC3E}">
        <p14:creationId xmlns:p14="http://schemas.microsoft.com/office/powerpoint/2010/main" val="20610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54423-08ED-4840-981E-A78E62F0B897}"/>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w Cen MT" panose="020B0602020104020603" pitchFamily="34" charset="0"/>
              </a:rPr>
              <a:t>Conclusions </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(1/6)</a:t>
            </a:r>
            <a:br>
              <a:rPr lang="en-US" dirty="0">
                <a:solidFill>
                  <a:srgbClr val="FFFFFF"/>
                </a:solidFill>
                <a:latin typeface="Tw Cen MT" panose="020B0602020104020603" pitchFamily="34" charset="0"/>
              </a:rPr>
            </a:br>
            <a:r>
              <a:rPr lang="en-US" sz="3200" dirty="0">
                <a:solidFill>
                  <a:srgbClr val="FFFFFF"/>
                </a:solidFill>
                <a:latin typeface="Tw Cen MT" panose="020B0602020104020603" pitchFamily="34" charset="0"/>
              </a:rPr>
              <a:t>with key messages and recommendations</a:t>
            </a:r>
            <a:endParaRPr lang="en-US" dirty="0">
              <a:solidFill>
                <a:srgbClr val="FFFFFF"/>
              </a:solidFill>
              <a:latin typeface="Tw Cen MT" panose="020B0602020104020603" pitchFamily="34" charset="0"/>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F657F-FF6B-437E-9028-981248F62C18}"/>
              </a:ext>
            </a:extLst>
          </p:cNvPr>
          <p:cNvSpPr>
            <a:spLocks noGrp="1"/>
          </p:cNvSpPr>
          <p:nvPr>
            <p:ph idx="1"/>
          </p:nvPr>
        </p:nvSpPr>
        <p:spPr>
          <a:xfrm>
            <a:off x="4447308" y="591344"/>
            <a:ext cx="6906491" cy="5585619"/>
          </a:xfrm>
        </p:spPr>
        <p:txBody>
          <a:bodyPr anchor="ctr">
            <a:normAutofit/>
          </a:bodyPr>
          <a:lstStyle/>
          <a:p>
            <a:pPr>
              <a:spcBef>
                <a:spcPts val="2200"/>
              </a:spcBef>
            </a:pPr>
            <a:endParaRPr lang="en-US" dirty="0">
              <a:latin typeface="Tw Cen MT" panose="020B0602020104020603" pitchFamily="34" charset="0"/>
            </a:endParaRPr>
          </a:p>
          <a:p>
            <a:pPr>
              <a:spcBef>
                <a:spcPts val="2200"/>
              </a:spcBef>
            </a:pPr>
            <a:r>
              <a:rPr lang="en-US" dirty="0">
                <a:latin typeface="Tw Cen MT" panose="020B0602020104020603" pitchFamily="34" charset="0"/>
              </a:rPr>
              <a:t>Rapidly changing environment </a:t>
            </a:r>
          </a:p>
          <a:p>
            <a:pPr>
              <a:spcBef>
                <a:spcPts val="2200"/>
              </a:spcBef>
            </a:pPr>
            <a:r>
              <a:rPr lang="en-US" dirty="0">
                <a:latin typeface="Tw Cen MT" panose="020B0602020104020603" pitchFamily="34" charset="0"/>
              </a:rPr>
              <a:t>NMSs must continually evolve to fulfil their public safety mandate. </a:t>
            </a:r>
          </a:p>
          <a:p>
            <a:pPr>
              <a:spcBef>
                <a:spcPts val="2200"/>
              </a:spcBef>
            </a:pPr>
            <a:r>
              <a:rPr lang="en-US" dirty="0">
                <a:latin typeface="Tw Cen MT" panose="020B0602020104020603" pitchFamily="34" charset="0"/>
              </a:rPr>
              <a:t>NMSs should focus on increasing the benefits of partnerships and collaborate widely.</a:t>
            </a:r>
          </a:p>
          <a:p>
            <a:pPr marL="0" indent="0">
              <a:spcBef>
                <a:spcPts val="2200"/>
              </a:spcBef>
              <a:buNone/>
            </a:pPr>
            <a:r>
              <a:rPr lang="en-US" dirty="0">
                <a:latin typeface="Tw Cen MT" panose="020B0602020104020603" pitchFamily="34" charset="0"/>
              </a:rPr>
              <a:t>  </a:t>
            </a:r>
          </a:p>
        </p:txBody>
      </p:sp>
      <p:sp>
        <p:nvSpPr>
          <p:cNvPr id="4" name="Slide Number Placeholder 3">
            <a:extLst>
              <a:ext uri="{FF2B5EF4-FFF2-40B4-BE49-F238E27FC236}">
                <a16:creationId xmlns:a16="http://schemas.microsoft.com/office/drawing/2014/main" id="{53A93D14-4BF2-48B9-97DA-3D13A91E6397}"/>
              </a:ext>
            </a:extLst>
          </p:cNvPr>
          <p:cNvSpPr>
            <a:spLocks noGrp="1"/>
          </p:cNvSpPr>
          <p:nvPr>
            <p:ph type="sldNum" sz="quarter" idx="12"/>
          </p:nvPr>
        </p:nvSpPr>
        <p:spPr>
          <a:xfrm>
            <a:off x="9541564" y="6356350"/>
            <a:ext cx="1812235" cy="365125"/>
          </a:xfrm>
        </p:spPr>
        <p:txBody>
          <a:bodyPr>
            <a:normAutofit/>
          </a:bodyPr>
          <a:lstStyle/>
          <a:p>
            <a:pPr>
              <a:spcAft>
                <a:spcPts val="600"/>
              </a:spcAft>
            </a:pPr>
            <a:fld id="{83394408-21FA-46DB-8D0F-1BDC2042774C}" type="slidenum">
              <a:rPr lang="en-US" smtClean="0"/>
              <a:pPr>
                <a:spcAft>
                  <a:spcPts val="600"/>
                </a:spcAft>
              </a:pPr>
              <a:t>5</a:t>
            </a:fld>
            <a:endParaRPr lang="en-US"/>
          </a:p>
        </p:txBody>
      </p:sp>
    </p:spTree>
    <p:extLst>
      <p:ext uri="{BB962C8B-B14F-4D97-AF65-F5344CB8AC3E}">
        <p14:creationId xmlns:p14="http://schemas.microsoft.com/office/powerpoint/2010/main" val="307367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54423-08ED-4840-981E-A78E62F0B897}"/>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w Cen MT" panose="020B0602020104020603" pitchFamily="34" charset="0"/>
              </a:rPr>
              <a:t>Conclusions (2/6)  Institutional strengthening</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F657F-FF6B-437E-9028-981248F62C18}"/>
              </a:ext>
            </a:extLst>
          </p:cNvPr>
          <p:cNvSpPr>
            <a:spLocks noGrp="1"/>
          </p:cNvSpPr>
          <p:nvPr>
            <p:ph idx="1"/>
          </p:nvPr>
        </p:nvSpPr>
        <p:spPr>
          <a:xfrm>
            <a:off x="4447308" y="591344"/>
            <a:ext cx="6906491" cy="5585619"/>
          </a:xfrm>
        </p:spPr>
        <p:txBody>
          <a:bodyPr anchor="ctr">
            <a:normAutofit fontScale="92500"/>
          </a:bodyPr>
          <a:lstStyle/>
          <a:p>
            <a:pPr>
              <a:spcBef>
                <a:spcPts val="2200"/>
              </a:spcBef>
            </a:pPr>
            <a:r>
              <a:rPr lang="en-US" dirty="0">
                <a:latin typeface="Tw Cen MT" panose="020B0602020104020603" pitchFamily="34" charset="0"/>
              </a:rPr>
              <a:t>There is no one-size-fits-all model, however, all NMSs have a common need to enhance the benefits they provide.</a:t>
            </a:r>
          </a:p>
          <a:p>
            <a:pPr>
              <a:spcBef>
                <a:spcPts val="2200"/>
              </a:spcBef>
            </a:pPr>
            <a:r>
              <a:rPr lang="en-US" dirty="0">
                <a:latin typeface="Tw Cen MT" panose="020B0602020104020603" pitchFamily="34" charset="0"/>
              </a:rPr>
              <a:t>National legal frameworks under which NMSs operate should focus on defining better the mandate &amp; functions of NMSs.</a:t>
            </a:r>
          </a:p>
          <a:p>
            <a:pPr>
              <a:spcBef>
                <a:spcPts val="2200"/>
              </a:spcBef>
            </a:pPr>
            <a:r>
              <a:rPr lang="en-US" dirty="0">
                <a:latin typeface="Tw Cen MT" panose="020B0602020104020603" pitchFamily="34" charset="0"/>
              </a:rPr>
              <a:t>NMSs are regarded as vital components of the national resilience, as authoritative sources of data, advice and modelling capability. </a:t>
            </a:r>
          </a:p>
          <a:p>
            <a:pPr>
              <a:spcBef>
                <a:spcPts val="2200"/>
              </a:spcBef>
            </a:pPr>
            <a:r>
              <a:rPr lang="en-US" dirty="0">
                <a:latin typeface="Tw Cen MT" panose="020B0602020104020603" pitchFamily="34" charset="0"/>
              </a:rPr>
              <a:t>Strong efforts should be made to ensure better recognition by the govts of the socioeconomic benefits of free and unrestricted access to NMS data.</a:t>
            </a:r>
          </a:p>
        </p:txBody>
      </p:sp>
      <p:sp>
        <p:nvSpPr>
          <p:cNvPr id="4" name="Slide Number Placeholder 3">
            <a:extLst>
              <a:ext uri="{FF2B5EF4-FFF2-40B4-BE49-F238E27FC236}">
                <a16:creationId xmlns:a16="http://schemas.microsoft.com/office/drawing/2014/main" id="{53A93D14-4BF2-48B9-97DA-3D13A91E6397}"/>
              </a:ext>
            </a:extLst>
          </p:cNvPr>
          <p:cNvSpPr>
            <a:spLocks noGrp="1"/>
          </p:cNvSpPr>
          <p:nvPr>
            <p:ph type="sldNum" sz="quarter" idx="12"/>
          </p:nvPr>
        </p:nvSpPr>
        <p:spPr>
          <a:xfrm>
            <a:off x="9541564" y="6356350"/>
            <a:ext cx="1812235" cy="365125"/>
          </a:xfrm>
        </p:spPr>
        <p:txBody>
          <a:bodyPr>
            <a:normAutofit/>
          </a:bodyPr>
          <a:lstStyle/>
          <a:p>
            <a:pPr>
              <a:spcAft>
                <a:spcPts val="600"/>
              </a:spcAft>
            </a:pPr>
            <a:fld id="{83394408-21FA-46DB-8D0F-1BDC2042774C}" type="slidenum">
              <a:rPr lang="en-US" smtClean="0"/>
              <a:pPr>
                <a:spcAft>
                  <a:spcPts val="600"/>
                </a:spcAft>
              </a:pPr>
              <a:t>6</a:t>
            </a:fld>
            <a:endParaRPr lang="en-US"/>
          </a:p>
        </p:txBody>
      </p:sp>
    </p:spTree>
    <p:extLst>
      <p:ext uri="{BB962C8B-B14F-4D97-AF65-F5344CB8AC3E}">
        <p14:creationId xmlns:p14="http://schemas.microsoft.com/office/powerpoint/2010/main" val="405690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54423-08ED-4840-981E-A78E62F0B897}"/>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w Cen MT" panose="020B0602020104020603" pitchFamily="34" charset="0"/>
              </a:rPr>
              <a:t>Conclusions</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(3/6)</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Changing operational environment</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F657F-FF6B-437E-9028-981248F62C18}"/>
              </a:ext>
            </a:extLst>
          </p:cNvPr>
          <p:cNvSpPr>
            <a:spLocks noGrp="1"/>
          </p:cNvSpPr>
          <p:nvPr>
            <p:ph idx="1"/>
          </p:nvPr>
        </p:nvSpPr>
        <p:spPr>
          <a:xfrm>
            <a:off x="4447308" y="591344"/>
            <a:ext cx="6906491" cy="5585619"/>
          </a:xfrm>
        </p:spPr>
        <p:txBody>
          <a:bodyPr anchor="ctr">
            <a:normAutofit/>
          </a:bodyPr>
          <a:lstStyle/>
          <a:p>
            <a:pPr>
              <a:spcBef>
                <a:spcPts val="2200"/>
              </a:spcBef>
            </a:pPr>
            <a:r>
              <a:rPr lang="en-US" dirty="0">
                <a:latin typeface="Tw Cen MT" panose="020B0602020104020603" pitchFamily="34" charset="0"/>
              </a:rPr>
              <a:t>The global digital drive is calling for an accelerated digital transformation of all parts of the value chain. </a:t>
            </a:r>
          </a:p>
          <a:p>
            <a:pPr>
              <a:spcBef>
                <a:spcPts val="2200"/>
              </a:spcBef>
            </a:pPr>
            <a:r>
              <a:rPr lang="en-US" dirty="0">
                <a:latin typeface="Tw Cen MT" panose="020B0602020104020603" pitchFamily="34" charset="0"/>
              </a:rPr>
              <a:t>The public cloud &amp; pervasive Internet, offer a new route to enable NMSs to access improved forecasting skill. </a:t>
            </a:r>
          </a:p>
          <a:p>
            <a:pPr>
              <a:spcBef>
                <a:spcPts val="2200"/>
              </a:spcBef>
            </a:pPr>
            <a:r>
              <a:rPr lang="en-US" dirty="0">
                <a:latin typeface="Tw Cen MT" panose="020B0602020104020603" pitchFamily="34" charset="0"/>
              </a:rPr>
              <a:t>Development of appropriate digital strategies and research avenues is desirable. </a:t>
            </a:r>
          </a:p>
          <a:p>
            <a:pPr>
              <a:spcBef>
                <a:spcPts val="2200"/>
              </a:spcBef>
            </a:pPr>
            <a:r>
              <a:rPr lang="en-US" dirty="0">
                <a:latin typeface="Tw Cen MT" panose="020B0602020104020603" pitchFamily="34" charset="0"/>
              </a:rPr>
              <a:t>Utilizing the WMO Unified Data Policy will benefit the performance of every NMS.</a:t>
            </a:r>
          </a:p>
        </p:txBody>
      </p:sp>
      <p:sp>
        <p:nvSpPr>
          <p:cNvPr id="4" name="Slide Number Placeholder 3">
            <a:extLst>
              <a:ext uri="{FF2B5EF4-FFF2-40B4-BE49-F238E27FC236}">
                <a16:creationId xmlns:a16="http://schemas.microsoft.com/office/drawing/2014/main" id="{53A93D14-4BF2-48B9-97DA-3D13A91E6397}"/>
              </a:ext>
            </a:extLst>
          </p:cNvPr>
          <p:cNvSpPr>
            <a:spLocks noGrp="1"/>
          </p:cNvSpPr>
          <p:nvPr>
            <p:ph type="sldNum" sz="quarter" idx="12"/>
          </p:nvPr>
        </p:nvSpPr>
        <p:spPr>
          <a:xfrm>
            <a:off x="9541564" y="6356350"/>
            <a:ext cx="1812235" cy="365125"/>
          </a:xfrm>
        </p:spPr>
        <p:txBody>
          <a:bodyPr>
            <a:normAutofit/>
          </a:bodyPr>
          <a:lstStyle/>
          <a:p>
            <a:pPr>
              <a:spcAft>
                <a:spcPts val="600"/>
              </a:spcAft>
            </a:pPr>
            <a:fld id="{83394408-21FA-46DB-8D0F-1BDC2042774C}" type="slidenum">
              <a:rPr lang="en-US" smtClean="0"/>
              <a:pPr>
                <a:spcAft>
                  <a:spcPts val="600"/>
                </a:spcAft>
              </a:pPr>
              <a:t>7</a:t>
            </a:fld>
            <a:endParaRPr lang="en-US"/>
          </a:p>
        </p:txBody>
      </p:sp>
    </p:spTree>
    <p:extLst>
      <p:ext uri="{BB962C8B-B14F-4D97-AF65-F5344CB8AC3E}">
        <p14:creationId xmlns:p14="http://schemas.microsoft.com/office/powerpoint/2010/main" val="1041583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654423-08ED-4840-981E-A78E62F0B897}"/>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w Cen MT" panose="020B0602020104020603" pitchFamily="34" charset="0"/>
              </a:rPr>
              <a:t>Conclusions</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(4/6)</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Partnerships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F657F-FF6B-437E-9028-981248F62C18}"/>
              </a:ext>
            </a:extLst>
          </p:cNvPr>
          <p:cNvSpPr>
            <a:spLocks noGrp="1"/>
          </p:cNvSpPr>
          <p:nvPr>
            <p:ph idx="1"/>
          </p:nvPr>
        </p:nvSpPr>
        <p:spPr>
          <a:xfrm>
            <a:off x="4447308" y="591344"/>
            <a:ext cx="6906491" cy="5585619"/>
          </a:xfrm>
        </p:spPr>
        <p:txBody>
          <a:bodyPr anchor="ctr">
            <a:normAutofit/>
          </a:bodyPr>
          <a:lstStyle/>
          <a:p>
            <a:pPr>
              <a:spcBef>
                <a:spcPts val="2200"/>
              </a:spcBef>
            </a:pPr>
            <a:r>
              <a:rPr lang="en-US" dirty="0">
                <a:latin typeface="Tw Cen MT" panose="020B0602020104020603" pitchFamily="34" charset="0"/>
              </a:rPr>
              <a:t>Progress will require inclusive multisectoral partnerships. </a:t>
            </a:r>
          </a:p>
          <a:p>
            <a:pPr>
              <a:spcBef>
                <a:spcPts val="2200"/>
              </a:spcBef>
            </a:pPr>
            <a:r>
              <a:rPr lang="en-US" dirty="0">
                <a:latin typeface="Tw Cen MT" panose="020B0602020104020603" pitchFamily="34" charset="0"/>
              </a:rPr>
              <a:t>Partnerships and collaboration accelerate improvements in every step of the value chain.</a:t>
            </a:r>
          </a:p>
          <a:p>
            <a:pPr>
              <a:spcBef>
                <a:spcPts val="2200"/>
              </a:spcBef>
            </a:pPr>
            <a:r>
              <a:rPr lang="en-US" dirty="0">
                <a:latin typeface="Tw Cen MT" panose="020B0602020104020603" pitchFamily="34" charset="0"/>
              </a:rPr>
              <a:t>Stronger partnerships are beneficial for the sustainability of basic infrastructure.</a:t>
            </a:r>
          </a:p>
          <a:p>
            <a:pPr>
              <a:spcBef>
                <a:spcPts val="2200"/>
              </a:spcBef>
            </a:pPr>
            <a:r>
              <a:rPr lang="en-US" dirty="0">
                <a:latin typeface="Tw Cen MT" panose="020B0602020104020603" pitchFamily="34" charset="0"/>
              </a:rPr>
              <a:t>The concept of co-design and co-development allow a flow of innovations, resulting in better services for societies.</a:t>
            </a:r>
          </a:p>
        </p:txBody>
      </p:sp>
      <p:sp>
        <p:nvSpPr>
          <p:cNvPr id="4" name="Slide Number Placeholder 3">
            <a:extLst>
              <a:ext uri="{FF2B5EF4-FFF2-40B4-BE49-F238E27FC236}">
                <a16:creationId xmlns:a16="http://schemas.microsoft.com/office/drawing/2014/main" id="{53A93D14-4BF2-48B9-97DA-3D13A91E6397}"/>
              </a:ext>
            </a:extLst>
          </p:cNvPr>
          <p:cNvSpPr>
            <a:spLocks noGrp="1"/>
          </p:cNvSpPr>
          <p:nvPr>
            <p:ph type="sldNum" sz="quarter" idx="12"/>
          </p:nvPr>
        </p:nvSpPr>
        <p:spPr>
          <a:xfrm>
            <a:off x="9541564" y="6356350"/>
            <a:ext cx="1812235" cy="365125"/>
          </a:xfrm>
        </p:spPr>
        <p:txBody>
          <a:bodyPr>
            <a:normAutofit/>
          </a:bodyPr>
          <a:lstStyle/>
          <a:p>
            <a:pPr>
              <a:spcAft>
                <a:spcPts val="600"/>
              </a:spcAft>
            </a:pPr>
            <a:fld id="{83394408-21FA-46DB-8D0F-1BDC2042774C}" type="slidenum">
              <a:rPr lang="en-US" smtClean="0"/>
              <a:pPr>
                <a:spcAft>
                  <a:spcPts val="600"/>
                </a:spcAft>
              </a:pPr>
              <a:t>8</a:t>
            </a:fld>
            <a:endParaRPr lang="en-US" dirty="0"/>
          </a:p>
        </p:txBody>
      </p:sp>
    </p:spTree>
    <p:extLst>
      <p:ext uri="{BB962C8B-B14F-4D97-AF65-F5344CB8AC3E}">
        <p14:creationId xmlns:p14="http://schemas.microsoft.com/office/powerpoint/2010/main" val="917785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654423-08ED-4840-981E-A78E62F0B897}"/>
              </a:ext>
            </a:extLst>
          </p:cNvPr>
          <p:cNvSpPr>
            <a:spLocks noGrp="1"/>
          </p:cNvSpPr>
          <p:nvPr>
            <p:ph type="title"/>
          </p:nvPr>
        </p:nvSpPr>
        <p:spPr>
          <a:xfrm>
            <a:off x="686834" y="1153572"/>
            <a:ext cx="3200400" cy="4461163"/>
          </a:xfrm>
        </p:spPr>
        <p:txBody>
          <a:bodyPr>
            <a:normAutofit/>
          </a:bodyPr>
          <a:lstStyle/>
          <a:p>
            <a:r>
              <a:rPr lang="en-US" dirty="0">
                <a:solidFill>
                  <a:srgbClr val="FFFFFF"/>
                </a:solidFill>
                <a:latin typeface="Tw Cen MT" panose="020B0602020104020603" pitchFamily="34" charset="0"/>
              </a:rPr>
              <a:t>Conclusions</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(5/6)</a:t>
            </a:r>
            <a:br>
              <a:rPr lang="en-US" dirty="0">
                <a:solidFill>
                  <a:srgbClr val="FFFFFF"/>
                </a:solidFill>
                <a:latin typeface="Tw Cen MT" panose="020B0602020104020603" pitchFamily="34" charset="0"/>
              </a:rPr>
            </a:br>
            <a:r>
              <a:rPr lang="en-US" dirty="0">
                <a:solidFill>
                  <a:srgbClr val="FFFFFF"/>
                </a:solidFill>
                <a:latin typeface="Tw Cen MT" panose="020B0602020104020603" pitchFamily="34" charset="0"/>
              </a:rPr>
              <a:t>International cooperation</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9F657F-FF6B-437E-9028-981248F62C18}"/>
              </a:ext>
            </a:extLst>
          </p:cNvPr>
          <p:cNvSpPr>
            <a:spLocks noGrp="1"/>
          </p:cNvSpPr>
          <p:nvPr>
            <p:ph idx="1"/>
          </p:nvPr>
        </p:nvSpPr>
        <p:spPr>
          <a:xfrm>
            <a:off x="4447308" y="591344"/>
            <a:ext cx="6906491" cy="5585619"/>
          </a:xfrm>
        </p:spPr>
        <p:txBody>
          <a:bodyPr anchor="ctr">
            <a:normAutofit/>
          </a:bodyPr>
          <a:lstStyle/>
          <a:p>
            <a:pPr>
              <a:spcBef>
                <a:spcPts val="2200"/>
              </a:spcBef>
            </a:pPr>
            <a:r>
              <a:rPr lang="en-US" dirty="0">
                <a:latin typeface="Tw Cen MT" panose="020B0602020104020603" pitchFamily="34" charset="0"/>
              </a:rPr>
              <a:t>International cooperation through WMO ensures free and unrestricted international data exchange. </a:t>
            </a:r>
          </a:p>
          <a:p>
            <a:pPr>
              <a:spcBef>
                <a:spcPts val="2200"/>
              </a:spcBef>
            </a:pPr>
            <a:r>
              <a:rPr lang="en-US" dirty="0">
                <a:latin typeface="Tw Cen MT" panose="020B0602020104020603" pitchFamily="34" charset="0"/>
              </a:rPr>
              <a:t>Regional collaborations are an extremely effective way of raising the collective performance.</a:t>
            </a:r>
          </a:p>
          <a:p>
            <a:pPr>
              <a:spcBef>
                <a:spcPts val="2200"/>
              </a:spcBef>
            </a:pPr>
            <a:r>
              <a:rPr lang="en-US" dirty="0">
                <a:latin typeface="Tw Cen MT" panose="020B0602020104020603" pitchFamily="34" charset="0"/>
              </a:rPr>
              <a:t>Bridging the capacity gap between NMSs of developing and developed countries will require innovative international cooperation.</a:t>
            </a:r>
          </a:p>
        </p:txBody>
      </p:sp>
      <p:sp>
        <p:nvSpPr>
          <p:cNvPr id="4" name="Slide Number Placeholder 3">
            <a:extLst>
              <a:ext uri="{FF2B5EF4-FFF2-40B4-BE49-F238E27FC236}">
                <a16:creationId xmlns:a16="http://schemas.microsoft.com/office/drawing/2014/main" id="{53A93D14-4BF2-48B9-97DA-3D13A91E6397}"/>
              </a:ext>
            </a:extLst>
          </p:cNvPr>
          <p:cNvSpPr>
            <a:spLocks noGrp="1"/>
          </p:cNvSpPr>
          <p:nvPr>
            <p:ph type="sldNum" sz="quarter" idx="12"/>
          </p:nvPr>
        </p:nvSpPr>
        <p:spPr>
          <a:xfrm>
            <a:off x="9541564" y="6356350"/>
            <a:ext cx="1812235" cy="365125"/>
          </a:xfrm>
        </p:spPr>
        <p:txBody>
          <a:bodyPr>
            <a:normAutofit/>
          </a:bodyPr>
          <a:lstStyle/>
          <a:p>
            <a:pPr>
              <a:spcAft>
                <a:spcPts val="600"/>
              </a:spcAft>
            </a:pPr>
            <a:fld id="{83394408-21FA-46DB-8D0F-1BDC2042774C}" type="slidenum">
              <a:rPr lang="en-US" smtClean="0"/>
              <a:pPr>
                <a:spcAft>
                  <a:spcPts val="600"/>
                </a:spcAft>
              </a:pPr>
              <a:t>9</a:t>
            </a:fld>
            <a:endParaRPr lang="en-US" dirty="0"/>
          </a:p>
        </p:txBody>
      </p:sp>
    </p:spTree>
    <p:extLst>
      <p:ext uri="{BB962C8B-B14F-4D97-AF65-F5344CB8AC3E}">
        <p14:creationId xmlns:p14="http://schemas.microsoft.com/office/powerpoint/2010/main" val="2156230097"/>
      </p:ext>
    </p:extLst>
  </p:cSld>
  <p:clrMapOvr>
    <a:masterClrMapping/>
  </p:clrMapOvr>
</p:sld>
</file>

<file path=ppt/theme/theme1.xml><?xml version="1.0" encoding="utf-8"?>
<a:theme xmlns:a="http://schemas.openxmlformats.org/drawingml/2006/main" name="Office">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MO_BLU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1979</Words>
  <Application>Microsoft Office PowerPoint</Application>
  <PresentationFormat>Widescreen</PresentationFormat>
  <Paragraphs>213</Paragraphs>
  <Slides>12</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Malgun Gothic</vt:lpstr>
      <vt:lpstr>Arial</vt:lpstr>
      <vt:lpstr>Calibri</vt:lpstr>
      <vt:lpstr>Calibri Light</vt:lpstr>
      <vt:lpstr>Constantia</vt:lpstr>
      <vt:lpstr>Tw Cen MT</vt:lpstr>
      <vt:lpstr>Office</vt:lpstr>
      <vt:lpstr>WMO_BLUE_Powerpoint_en_fr</vt:lpstr>
      <vt:lpstr>Office Theme</vt:lpstr>
      <vt:lpstr>Office</vt:lpstr>
      <vt:lpstr>PowerPoint Presentation</vt:lpstr>
      <vt:lpstr>WMO OCP White Paper #2 </vt:lpstr>
      <vt:lpstr>PowerPoint Presentation</vt:lpstr>
      <vt:lpstr>WHAT? (2/2) – WMO OCP White Paper #2  Structure and Corresponding Questions</vt:lpstr>
      <vt:lpstr>Conclusions  (1/6) with key messages and recommendations</vt:lpstr>
      <vt:lpstr>Conclusions (2/6)  Institutional strengthening</vt:lpstr>
      <vt:lpstr>Conclusions (3/6) Changing operational environment</vt:lpstr>
      <vt:lpstr>Conclusions (4/6) Partnerships</vt:lpstr>
      <vt:lpstr>Conclusions (5/6) International cooperation</vt:lpstr>
      <vt:lpstr>Conclusions (6/6) Human resources and leadership</vt:lpstr>
      <vt:lpstr>WHERE is it available?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Tatsuya Kimura</dc:creator>
  <cp:lastModifiedBy>Tatsuya Kimura</cp:lastModifiedBy>
  <cp:revision>11</cp:revision>
  <dcterms:created xsi:type="dcterms:W3CDTF">2022-06-09T07:59:14Z</dcterms:created>
  <dcterms:modified xsi:type="dcterms:W3CDTF">2022-06-17T14:00:26Z</dcterms:modified>
</cp:coreProperties>
</file>